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70"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651"/>
    <a:srgbClr val="751141"/>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64130" autoAdjust="0"/>
  </p:normalViewPr>
  <p:slideViewPr>
    <p:cSldViewPr snapToGrid="0" snapToObjects="1">
      <p:cViewPr varScale="1">
        <p:scale>
          <a:sx n="71" d="100"/>
          <a:sy n="71" d="100"/>
        </p:scale>
        <p:origin x="498" y="66"/>
      </p:cViewPr>
      <p:guideLst/>
    </p:cSldViewPr>
  </p:slideViewPr>
  <p:notesTextViewPr>
    <p:cViewPr>
      <p:scale>
        <a:sx n="1" d="1"/>
        <a:sy n="1" d="1"/>
      </p:scale>
      <p:origin x="0" y="0"/>
    </p:cViewPr>
  </p:notesTextViewPr>
  <p:notesViewPr>
    <p:cSldViewPr snapToGrid="0" snapToObjects="1">
      <p:cViewPr varScale="1">
        <p:scale>
          <a:sx n="48" d="100"/>
          <a:sy n="48" d="100"/>
        </p:scale>
        <p:origin x="4104"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BF3891-F2E7-6540-AAA0-278D87CCF5EA}" type="datetimeFigureOut">
              <a:rPr lang="en-US" smtClean="0"/>
              <a:t>12/5/2017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32958F-10D9-D945-9504-E43EA1FE8C48}" type="slidenum">
              <a:rPr lang="en-US" smtClean="0"/>
              <a:t>‹#›</a:t>
            </a:fld>
            <a:endParaRPr lang="en-US"/>
          </a:p>
        </p:txBody>
      </p:sp>
    </p:spTree>
    <p:extLst>
      <p:ext uri="{BB962C8B-B14F-4D97-AF65-F5344CB8AC3E}">
        <p14:creationId xmlns:p14="http://schemas.microsoft.com/office/powerpoint/2010/main" val="33633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E38773-818C-024D-B2A0-34162457771E}" type="slidenum">
              <a:rPr lang="en-US" smtClean="0"/>
              <a:t>1</a:t>
            </a:fld>
            <a:endParaRPr lang="en-US"/>
          </a:p>
        </p:txBody>
      </p:sp>
    </p:spTree>
    <p:extLst>
      <p:ext uri="{BB962C8B-B14F-4D97-AF65-F5344CB8AC3E}">
        <p14:creationId xmlns:p14="http://schemas.microsoft.com/office/powerpoint/2010/main" val="1965179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4713" y="484188"/>
            <a:ext cx="2554287" cy="1916112"/>
          </a:xfrm>
        </p:spPr>
      </p:sp>
      <p:sp>
        <p:nvSpPr>
          <p:cNvPr id="3" name="Notes Placeholder 2"/>
          <p:cNvSpPr>
            <a:spLocks noGrp="1"/>
          </p:cNvSpPr>
          <p:nvPr>
            <p:ph type="body" idx="1"/>
          </p:nvPr>
        </p:nvSpPr>
        <p:spPr>
          <a:xfrm>
            <a:off x="685800" y="2679328"/>
            <a:ext cx="5486400" cy="3600450"/>
          </a:xfrm>
        </p:spPr>
        <p:txBody>
          <a:bodyPr/>
          <a:lstStyle/>
          <a:p>
            <a:r>
              <a:rPr lang="en-US" sz="1200" b="1" kern="1200" dirty="0" smtClean="0">
                <a:solidFill>
                  <a:schemeClr val="tx1"/>
                </a:solidFill>
                <a:effectLst/>
                <a:latin typeface="+mn-lt"/>
                <a:ea typeface="+mn-ea"/>
                <a:cs typeface="+mn-cs"/>
              </a:rPr>
              <a:t>EVALUATION PERSONNELLE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Quelles ont été certaines des entraves à vos objectifs de vie ? Qu’est-ce qui vous a empêchées d’être tout ce que vous pouviez être ? Cochez les éléments qui s’appliquent à votre situation.</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fr-CA" sz="1200" kern="1200" dirty="0" smtClean="0">
                <a:solidFill>
                  <a:schemeClr val="tx1"/>
                </a:solidFill>
                <a:effectLst/>
                <a:latin typeface="+mn-lt"/>
                <a:ea typeface="+mn-ea"/>
                <a:cs typeface="+mn-cs"/>
              </a:rPr>
              <a:t>Éducation insuffisante</a:t>
            </a:r>
            <a:r>
              <a:rPr lang="en-AU" sz="1200" kern="1200" baseline="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Discrimination sexuelle</a:t>
            </a:r>
            <a:r>
              <a:rPr lang="en-AU" sz="1200" kern="1200" baseline="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Éducation familiale négative</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Responsabilités familiales</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Soutien familial limité</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Manque de contacts</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Physique peu attrayant</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Époux non-coopératif</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Mauvaises fréquentations</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Consommation de drogues</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Handicaps physiques</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Malchance</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Manque d’argent</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Discrimination raciale</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Choix d’une mauvaise profession</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Employeur antipathique</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Timidité</a:t>
            </a:r>
            <a:r>
              <a:rPr lang="en-AU"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Maladie</a:t>
            </a:r>
            <a:endParaRPr lang="en-AU"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Maintenant, retournez à la liste et faites un gros X dessus. Les difficultés ne sont pas des raisons de faire une croix sur vos rêves. Ce ne sont pas les circonstances de la vie qui font de nous des gagnants ou des perdants, c’est la façon dont nous réagissons à ces circonstances. Ce n’est pas ce que nous possédons qui détermine notre succès; c’est ce que nous faisons de nos possessions qui fait la différence.</a:t>
            </a:r>
            <a:endParaRPr lang="en-AU"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10</a:t>
            </a:fld>
            <a:endParaRPr lang="en-US"/>
          </a:p>
        </p:txBody>
      </p:sp>
    </p:spTree>
    <p:extLst>
      <p:ext uri="{BB962C8B-B14F-4D97-AF65-F5344CB8AC3E}">
        <p14:creationId xmlns:p14="http://schemas.microsoft.com/office/powerpoint/2010/main" val="268276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Énumérez un objectif pour chaque domaine de votre vie.</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u="sng" kern="1200" dirty="0" smtClean="0">
                <a:solidFill>
                  <a:schemeClr val="tx1"/>
                </a:solidFill>
                <a:effectLst/>
                <a:latin typeface="+mn-lt"/>
                <a:ea typeface="+mn-ea"/>
                <a:cs typeface="+mn-cs"/>
              </a:rPr>
              <a:t>Domaine</a:t>
            </a:r>
            <a:r>
              <a:rPr lang="en-AU" sz="1200" u="none" kern="1200" dirty="0" smtClean="0">
                <a:solidFill>
                  <a:schemeClr val="tx1"/>
                </a:solidFill>
                <a:effectLst/>
                <a:latin typeface="+mn-lt"/>
                <a:ea typeface="+mn-ea"/>
                <a:cs typeface="+mn-cs"/>
              </a:rPr>
              <a:t>		</a:t>
            </a:r>
            <a:r>
              <a:rPr lang="fr-CA" sz="1200" u="sng" kern="1200" dirty="0" smtClean="0">
                <a:solidFill>
                  <a:schemeClr val="tx1"/>
                </a:solidFill>
                <a:effectLst/>
                <a:latin typeface="+mn-lt"/>
                <a:ea typeface="+mn-ea"/>
                <a:cs typeface="+mn-cs"/>
              </a:rPr>
              <a:t>Objectif</a:t>
            </a:r>
            <a:r>
              <a:rPr lang="en-AU" sz="1200" u="none" kern="1200" dirty="0" smtClean="0">
                <a:solidFill>
                  <a:schemeClr val="tx1"/>
                </a:solidFill>
                <a:effectLst/>
                <a:latin typeface="+mn-lt"/>
                <a:ea typeface="+mn-ea"/>
                <a:cs typeface="+mn-cs"/>
              </a:rPr>
              <a:t>		</a:t>
            </a:r>
            <a:r>
              <a:rPr lang="fr-CA" sz="1200" u="sng" kern="1200" dirty="0" smtClean="0">
                <a:solidFill>
                  <a:schemeClr val="tx1"/>
                </a:solidFill>
                <a:effectLst/>
                <a:latin typeface="+mn-lt"/>
                <a:ea typeface="+mn-ea"/>
                <a:cs typeface="+mn-cs"/>
              </a:rPr>
              <a:t>Stratégie </a:t>
            </a:r>
            <a:endParaRPr lang="en-AU" sz="1200" kern="1200" dirty="0" smtClean="0">
              <a:solidFill>
                <a:schemeClr val="tx1"/>
              </a:solidFill>
              <a:effectLst/>
              <a:latin typeface="+mn-lt"/>
              <a:ea typeface="+mn-ea"/>
              <a:cs typeface="+mn-cs"/>
            </a:endParaRPr>
          </a:p>
          <a:p>
            <a:r>
              <a:rPr lang="en-US" sz="1200" u="none" strike="noStrike"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Physique</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Mental</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Social</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Spirituel</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Familial</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Professionnel</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Église/communauté</a:t>
            </a: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11</a:t>
            </a:fld>
            <a:endParaRPr lang="en-US"/>
          </a:p>
        </p:txBody>
      </p:sp>
    </p:spTree>
    <p:extLst>
      <p:ext uri="{BB962C8B-B14F-4D97-AF65-F5344CB8AC3E}">
        <p14:creationId xmlns:p14="http://schemas.microsoft.com/office/powerpoint/2010/main" val="1624817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b="1" kern="1200" dirty="0" smtClean="0">
                <a:solidFill>
                  <a:schemeClr val="tx1"/>
                </a:solidFill>
                <a:effectLst/>
                <a:latin typeface="+mn-lt"/>
                <a:ea typeface="+mn-ea"/>
                <a:cs typeface="+mn-cs"/>
              </a:rPr>
              <a:t>EXERCICES DE DÉVELOPPEMENT PERSONNEL</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fr-CA" sz="1200" kern="1200" dirty="0" smtClean="0">
                <a:solidFill>
                  <a:schemeClr val="tx1"/>
                </a:solidFill>
                <a:effectLst/>
                <a:latin typeface="+mn-lt"/>
                <a:ea typeface="+mn-ea"/>
                <a:cs typeface="+mn-cs"/>
              </a:rPr>
              <a:t>1. Utilisez un calendrier pour établir vos objectifs pour le prochain mois. À quel moment accomplirez-vous chacun de vos buts ? Quels moyens mettrez-vous en place pour les accomplir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2. Utilisez un calendrier hebdomadaire ou un journal pour établir vos activités de la semaine. Assurez-vous que vos objectifs hebdomadaires vous aident à atteindre vos objectifs mensuels et annuels. Révisez votre liste quotidiennement.</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3. Faites une liste de vos priorités journalières. Que ferez-vous aujourd’hui pour atteindre vos objectifs ? Placez ces éléments en priorité sur votre liste de tâches.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4. Recueillez le matériel de soutien pour chacun des objectifs. Associez un dossier à chaque objectif. Mettez-y des coupures de journal, des livres, des CD, des estimés, des brochures, des échantillons, et tout autre item qui vous aidera à atteindre votre but.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5. Récompensez-vous lorsque vous atteignez un but. Célébrez chaque accomplissement.</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6. Faites de vos objectifs un sujet de prière. Le psaume 37.4 dit : « Fais de l’Éternel tes délices et il te donnera ce que ton cœur désire. »</a:t>
            </a: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12</a:t>
            </a:fld>
            <a:endParaRPr lang="en-US"/>
          </a:p>
        </p:txBody>
      </p:sp>
    </p:spTree>
    <p:extLst>
      <p:ext uri="{BB962C8B-B14F-4D97-AF65-F5344CB8AC3E}">
        <p14:creationId xmlns:p14="http://schemas.microsoft.com/office/powerpoint/2010/main" val="776838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b="1" kern="1200" dirty="0" smtClean="0">
                <a:solidFill>
                  <a:schemeClr val="tx1"/>
                </a:solidFill>
                <a:effectLst/>
                <a:latin typeface="+mn-lt"/>
                <a:ea typeface="+mn-ea"/>
                <a:cs typeface="+mn-cs"/>
              </a:rPr>
              <a:t>LE PRINCIPE DE LA RÉUSSITE</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L’activité ne mène pas à l’accomplissement à moins qu’elle ne cible un objectif précis. </a:t>
            </a: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13</a:t>
            </a:fld>
            <a:endParaRPr lang="en-US"/>
          </a:p>
        </p:txBody>
      </p:sp>
    </p:spTree>
    <p:extLst>
      <p:ext uri="{BB962C8B-B14F-4D97-AF65-F5344CB8AC3E}">
        <p14:creationId xmlns:p14="http://schemas.microsoft.com/office/powerpoint/2010/main" val="1941400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b="1" kern="1200" dirty="0" smtClean="0">
                <a:solidFill>
                  <a:schemeClr val="tx1"/>
                </a:solidFill>
                <a:effectLst/>
                <a:latin typeface="+mn-lt"/>
                <a:ea typeface="+mn-ea"/>
                <a:cs typeface="+mn-cs"/>
              </a:rPr>
              <a:t>MA PRIÈRE POUR AUJOURD’HUI</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fr-CA" sz="1200" kern="1200" dirty="0" smtClean="0">
                <a:solidFill>
                  <a:schemeClr val="tx1"/>
                </a:solidFill>
                <a:effectLst/>
                <a:latin typeface="+mn-lt"/>
                <a:ea typeface="+mn-ea"/>
                <a:cs typeface="+mn-cs"/>
              </a:rPr>
              <a:t>Seigneur Dieu, merci de ce que je peux te faire confiance car tu es un Dieu d’ordre. Je respire et je vis parce que tu as planifié mon existence et pourvu pour celle-ci avant même que je ne sois née. Aide-moi à prendre modèle sur ta bonté. Par ta grâce, aide-moi à être déterminée et à me préparer à l’avance au mieux de mes capacités. Aide-moi à accomplir tout ce que tu désires pour moi.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732958F-10D9-D945-9504-E43EA1FE8C48}" type="slidenum">
              <a:rPr lang="en-US" smtClean="0"/>
              <a:t>14</a:t>
            </a:fld>
            <a:endParaRPr lang="en-US"/>
          </a:p>
        </p:txBody>
      </p:sp>
    </p:spTree>
    <p:extLst>
      <p:ext uri="{BB962C8B-B14F-4D97-AF65-F5344CB8AC3E}">
        <p14:creationId xmlns:p14="http://schemas.microsoft.com/office/powerpoint/2010/main" val="415506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FOCUSED WOMAN</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2</a:t>
            </a:fld>
            <a:endParaRPr lang="en-US"/>
          </a:p>
        </p:txBody>
      </p:sp>
    </p:spTree>
    <p:extLst>
      <p:ext uri="{BB962C8B-B14F-4D97-AF65-F5344CB8AC3E}">
        <p14:creationId xmlns:p14="http://schemas.microsoft.com/office/powerpoint/2010/main" val="487833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 Mais je fais une chose : oubliant ce qui est en arrière et me portant vers ce qui est en avant. »</a:t>
            </a:r>
            <a:r>
              <a:rPr lang="en-AU" sz="1200" kern="1200" baseline="0" dirty="0" smtClean="0">
                <a:solidFill>
                  <a:schemeClr val="tx1"/>
                </a:solidFill>
                <a:effectLst/>
                <a:latin typeface="+mn-lt"/>
                <a:ea typeface="+mn-ea"/>
                <a:cs typeface="+mn-cs"/>
              </a:rPr>
              <a:t>  </a:t>
            </a:r>
            <a:r>
              <a:rPr lang="fr-CA" sz="1200" kern="1200" dirty="0" err="1" smtClean="0">
                <a:solidFill>
                  <a:schemeClr val="tx1"/>
                </a:solidFill>
                <a:effectLst/>
                <a:latin typeface="+mn-lt"/>
                <a:ea typeface="+mn-ea"/>
                <a:cs typeface="+mn-cs"/>
              </a:rPr>
              <a:t>Philippiens</a:t>
            </a:r>
            <a:r>
              <a:rPr lang="fr-CA" sz="1200" kern="1200" dirty="0" smtClean="0">
                <a:solidFill>
                  <a:schemeClr val="tx1"/>
                </a:solidFill>
                <a:effectLst/>
                <a:latin typeface="+mn-lt"/>
                <a:ea typeface="+mn-ea"/>
                <a:cs typeface="+mn-cs"/>
              </a:rPr>
              <a:t> 3.13</a:t>
            </a:r>
            <a:endParaRPr lang="en-AU"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On a parfois l’impression que la vie est une course et que chacun s’efforce de franchir la ligne d’arrivée. Mais de quelle ligne d’arrivée est-il question exactement ? Nos vies sont souvent encombrées, effrénées et nous croulons sous les tâches à accomplir. Plusieurs femmes traversent l’existence sans aucun plan ni aucun objectif. Les chercheurs rapportent que seulement 3 % d’entre nous possèdent des buts précis, mis sur papier; des objectifs visibles et mesurables. Seulement 3% d’entre nous savent où elles vont et ont la chance de réussir à atteindre leur destination.</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Notre Dieu est un Dieu d’ordre, un Dieu déterminé. Sa création en est la preuve. Chaque jour a été divinement choisi et planifié. Au terme des sept jours, un monde parfait accueillait deux êtres parfaits. La création entière témoigne d’un Dieu merveilleusement ordonné. La feuille ou la fleur mise sous le microscope nous révèlera ses magnifiques complexités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3</a:t>
            </a:fld>
            <a:endParaRPr lang="en-US"/>
          </a:p>
        </p:txBody>
      </p:sp>
    </p:spTree>
    <p:extLst>
      <p:ext uri="{BB962C8B-B14F-4D97-AF65-F5344CB8AC3E}">
        <p14:creationId xmlns:p14="http://schemas.microsoft.com/office/powerpoint/2010/main" val="186818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La Bible dit : « Car Dieu n'est pas un Dieu de désordre, mais de paix. » (1 Corinthiens 14.33). Le psaume 119.133 m’offre une prière dans laquelle Dieu dirige mes pas.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Qui veut faire une course sans une ligne d’arrivée ? Nous devons savoir où nous allons et comment nous ferons pour y parvenir. Nous pourrions être comme les chenilles rampant sur le bord d’un pot de fleurs, se suivant à la queue leu-leu autour du pot jusqu’à ce que nous mourrions de faim. À l’instar des chenilles, nous sommes sujettes à confondre activité avec accomplissement. Nous sommes toutes occupées. Mais la question s’impose : Qu’accomplissons-nous ? Sans but précis que nous avons pris la peine de mettre sur papier, il nous est facile de tourner en rond sans aller nulle part, sans rien accomplir qui ait une valeur durable. L’activité ne mène pas à l’accomplissement à moins qu’elle ne cible un objectif précis. </a:t>
            </a: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4</a:t>
            </a:fld>
            <a:endParaRPr lang="en-US"/>
          </a:p>
        </p:txBody>
      </p:sp>
    </p:spTree>
    <p:extLst>
      <p:ext uri="{BB962C8B-B14F-4D97-AF65-F5344CB8AC3E}">
        <p14:creationId xmlns:p14="http://schemas.microsoft.com/office/powerpoint/2010/main" val="1124234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What is it that separates women of excellence from women of mediocrity? Think of women in your nation who have become women of excellence. What made the difference?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It is not time.</a:t>
            </a:r>
            <a:r>
              <a:rPr lang="en-US" sz="1200" kern="1200" dirty="0" smtClean="0">
                <a:solidFill>
                  <a:schemeClr val="tx1"/>
                </a:solidFill>
                <a:effectLst/>
                <a:latin typeface="+mn-lt"/>
                <a:ea typeface="+mn-ea"/>
                <a:cs typeface="+mn-cs"/>
              </a:rPr>
              <a:t> Dr. Ida Scudder, founder of Vellore Christian Medical School in India, lived with the same time constraints as we all do.</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It is not family responsibilities.</a:t>
            </a:r>
            <a:r>
              <a:rPr lang="en-US" sz="1200" kern="1200" dirty="0" smtClean="0">
                <a:solidFill>
                  <a:schemeClr val="tx1"/>
                </a:solidFill>
                <a:effectLst/>
                <a:latin typeface="+mn-lt"/>
                <a:ea typeface="+mn-ea"/>
                <a:cs typeface="+mn-cs"/>
              </a:rPr>
              <a:t> Ellen White, who had more than 50 books to her credit, faced the problem of juggling career and family needs in days that were no longer than ours.</a:t>
            </a:r>
          </a:p>
          <a:p>
            <a:r>
              <a:rPr lang="en-US"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Qu’est-ce qui sépare les femmes d’excellence des femmes médiocres ? Considérez les femmes de votre pays devenues des femmes d’excellence. Qu’est-ce qui a fait en sorte qu’elles se démarquent des autres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Ce n’est pas une question de temps</a:t>
            </a:r>
            <a:r>
              <a:rPr lang="fr-CA" sz="1200" kern="1200" dirty="0" smtClean="0">
                <a:solidFill>
                  <a:schemeClr val="tx1"/>
                </a:solidFill>
                <a:effectLst/>
                <a:latin typeface="+mn-lt"/>
                <a:ea typeface="+mn-ea"/>
                <a:cs typeface="+mn-cs"/>
              </a:rPr>
              <a:t>. Dr. Iva </a:t>
            </a:r>
            <a:r>
              <a:rPr lang="fr-CA" sz="1200" kern="1200" dirty="0" err="1" smtClean="0">
                <a:solidFill>
                  <a:schemeClr val="tx1"/>
                </a:solidFill>
                <a:effectLst/>
                <a:latin typeface="+mn-lt"/>
                <a:ea typeface="+mn-ea"/>
                <a:cs typeface="+mn-cs"/>
              </a:rPr>
              <a:t>Scudder</a:t>
            </a:r>
            <a:r>
              <a:rPr lang="fr-CA" sz="1200" kern="1200" dirty="0" smtClean="0">
                <a:solidFill>
                  <a:schemeClr val="tx1"/>
                </a:solidFill>
                <a:effectLst/>
                <a:latin typeface="+mn-lt"/>
                <a:ea typeface="+mn-ea"/>
                <a:cs typeface="+mn-cs"/>
              </a:rPr>
              <a:t>, fondatrice de l’école médicale chrétienne Vellore en Inde, a vécu avec les mêmes contraintes de temps que nous toutes.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Ce n’est pas une question de responsabilités familiales</a:t>
            </a:r>
            <a:r>
              <a:rPr lang="fr-CA" sz="1200" kern="1200" dirty="0" smtClean="0">
                <a:solidFill>
                  <a:schemeClr val="tx1"/>
                </a:solidFill>
                <a:effectLst/>
                <a:latin typeface="+mn-lt"/>
                <a:ea typeface="+mn-ea"/>
                <a:cs typeface="+mn-cs"/>
              </a:rPr>
              <a:t>. Ellen White, qui a plus de 50 livres à son actif, a dû jongler entre sa carrière et les besoins familiaux, ayant à sa disposition des journées pas plus longues que les nôtres.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Ce n’est pas une question de race. </a:t>
            </a:r>
            <a:r>
              <a:rPr lang="fr-CA" sz="1200" kern="1200" dirty="0" smtClean="0">
                <a:solidFill>
                  <a:schemeClr val="tx1"/>
                </a:solidFill>
                <a:effectLst/>
                <a:latin typeface="+mn-lt"/>
                <a:ea typeface="+mn-ea"/>
                <a:cs typeface="+mn-cs"/>
              </a:rPr>
              <a:t>Marian Anderson a dû lutter contre le racisme et pourtant, elle devint une femme d’excellence.</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Ce n’est pas une question de beauté</a:t>
            </a:r>
            <a:r>
              <a:rPr lang="fr-CA" sz="1200" kern="1200" dirty="0" smtClean="0">
                <a:solidFill>
                  <a:schemeClr val="tx1"/>
                </a:solidFill>
                <a:effectLst/>
                <a:latin typeface="+mn-lt"/>
                <a:ea typeface="+mn-ea"/>
                <a:cs typeface="+mn-cs"/>
              </a:rPr>
              <a:t>. Eleanor Roosevelt a avoué se sentir comme le vilain petit canard, mais cela ne l’a pas empêchée d’accomplir beaucoup.</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Ce n’est pas une question de handicap</a:t>
            </a:r>
            <a:r>
              <a:rPr lang="fr-CA" sz="1200" kern="1200" dirty="0" smtClean="0">
                <a:solidFill>
                  <a:schemeClr val="tx1"/>
                </a:solidFill>
                <a:effectLst/>
                <a:latin typeface="+mn-lt"/>
                <a:ea typeface="+mn-ea"/>
                <a:cs typeface="+mn-cs"/>
              </a:rPr>
              <a:t>. Joni </a:t>
            </a:r>
            <a:r>
              <a:rPr lang="fr-CA" sz="1200" kern="1200" dirty="0" err="1" smtClean="0">
                <a:solidFill>
                  <a:schemeClr val="tx1"/>
                </a:solidFill>
                <a:effectLst/>
                <a:latin typeface="+mn-lt"/>
                <a:ea typeface="+mn-ea"/>
                <a:cs typeface="+mn-cs"/>
              </a:rPr>
              <a:t>Eareckson</a:t>
            </a:r>
            <a:r>
              <a:rPr lang="fr-CA" sz="1200" kern="1200" dirty="0" smtClean="0">
                <a:solidFill>
                  <a:schemeClr val="tx1"/>
                </a:solidFill>
                <a:effectLst/>
                <a:latin typeface="+mn-lt"/>
                <a:ea typeface="+mn-ea"/>
                <a:cs typeface="+mn-cs"/>
              </a:rPr>
              <a:t> </a:t>
            </a:r>
            <a:r>
              <a:rPr lang="fr-CA" sz="1200" kern="1200" dirty="0" err="1" smtClean="0">
                <a:solidFill>
                  <a:schemeClr val="tx1"/>
                </a:solidFill>
                <a:effectLst/>
                <a:latin typeface="+mn-lt"/>
                <a:ea typeface="+mn-ea"/>
                <a:cs typeface="+mn-cs"/>
              </a:rPr>
              <a:t>Tada</a:t>
            </a:r>
            <a:r>
              <a:rPr lang="fr-CA" sz="1200" kern="1200" dirty="0" smtClean="0">
                <a:solidFill>
                  <a:schemeClr val="tx1"/>
                </a:solidFill>
                <a:effectLst/>
                <a:latin typeface="+mn-lt"/>
                <a:ea typeface="+mn-ea"/>
                <a:cs typeface="+mn-cs"/>
              </a:rPr>
              <a:t> écrit des livres et fait de la peinture malgré qu’elle soit quadriplégique. </a:t>
            </a:r>
            <a:endParaRPr lang="en-AU"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It is not our race.</a:t>
            </a:r>
            <a:r>
              <a:rPr lang="en-US" sz="1200" kern="1200" dirty="0" smtClean="0">
                <a:solidFill>
                  <a:schemeClr val="tx1"/>
                </a:solidFill>
                <a:effectLst/>
                <a:latin typeface="+mn-lt"/>
                <a:ea typeface="+mn-ea"/>
                <a:cs typeface="+mn-cs"/>
              </a:rPr>
              <a:t> Marian Anderson struggled against racial prejudice yet became a woman of excellence.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It is not beauty.</a:t>
            </a:r>
            <a:r>
              <a:rPr lang="en-US" sz="1200" kern="1200" dirty="0" smtClean="0">
                <a:solidFill>
                  <a:schemeClr val="tx1"/>
                </a:solidFill>
                <a:effectLst/>
                <a:latin typeface="+mn-lt"/>
                <a:ea typeface="+mn-ea"/>
                <a:cs typeface="+mn-cs"/>
              </a:rPr>
              <a:t> Eleanor Roosevelt admitted to feeling like an ugly duckling, but she accomplished much.</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It is not handicap.</a:t>
            </a:r>
            <a:r>
              <a:rPr lang="en-US" sz="1200" kern="1200" dirty="0" smtClean="0">
                <a:solidFill>
                  <a:schemeClr val="tx1"/>
                </a:solidFill>
                <a:effectLst/>
                <a:latin typeface="+mn-lt"/>
                <a:ea typeface="+mn-ea"/>
                <a:cs typeface="+mn-cs"/>
              </a:rPr>
              <a:t> Joni </a:t>
            </a:r>
            <a:r>
              <a:rPr lang="en-US" sz="1200" kern="1200" dirty="0" err="1" smtClean="0">
                <a:solidFill>
                  <a:schemeClr val="tx1"/>
                </a:solidFill>
                <a:effectLst/>
                <a:latin typeface="+mn-lt"/>
                <a:ea typeface="+mn-ea"/>
                <a:cs typeface="+mn-cs"/>
              </a:rPr>
              <a:t>Eareckson</a:t>
            </a:r>
            <a:r>
              <a:rPr lang="en-US" sz="1200" kern="1200" dirty="0" smtClean="0">
                <a:solidFill>
                  <a:schemeClr val="tx1"/>
                </a:solidFill>
                <a:effectLst/>
                <a:latin typeface="+mn-lt"/>
                <a:ea typeface="+mn-ea"/>
                <a:cs typeface="+mn-cs"/>
              </a:rPr>
              <a:t> Tada writes books and paints pictures despite the fact that she is a quadriplegic.</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5</a:t>
            </a:fld>
            <a:endParaRPr lang="en-US"/>
          </a:p>
        </p:txBody>
      </p:sp>
    </p:spTree>
    <p:extLst>
      <p:ext uri="{BB962C8B-B14F-4D97-AF65-F5344CB8AC3E}">
        <p14:creationId xmlns:p14="http://schemas.microsoft.com/office/powerpoint/2010/main" val="152163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Qu’est-ce qui fait la différence ? C’est d’avoir une cause pour laquelle se battre,  une destination, un objectif, une raison d’être. Lorsque nous savons où nous allons et que nous sommes déterminées à y arriver, il est possible de trouver le chemin de la réussite malgré les obstacles qui le jonchent. </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fr-CA" sz="1200" kern="1200" dirty="0" smtClean="0">
                <a:solidFill>
                  <a:schemeClr val="tx1"/>
                </a:solidFill>
                <a:effectLst/>
                <a:latin typeface="+mn-lt"/>
                <a:ea typeface="+mn-ea"/>
                <a:cs typeface="+mn-cs"/>
              </a:rPr>
              <a:t>Plusieurs femmes sont retournées à l’école dans la soixantaine et plus et ont obtenu leur diplôme avec d’excellentes notes. Elles ont vécu encore plusieurs années suite à cela, elles ont travaillé, elles ont gagné un salaire, elles ont appris, elles ont voyagé. Il n’est jamais trop tard pour avoir une raison d’être, pour établir des objectifs. Il n’est jamais trop tard pour devenir une femme d’excellence et réaliser des rêves de toute une vie.</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fr-CA" sz="1200" kern="1200" dirty="0" smtClean="0">
                <a:solidFill>
                  <a:schemeClr val="tx1"/>
                </a:solidFill>
                <a:effectLst/>
                <a:latin typeface="+mn-lt"/>
                <a:ea typeface="+mn-ea"/>
                <a:cs typeface="+mn-cs"/>
              </a:rPr>
              <a:t>Mettre nos objectifs par écrit s’avère puissant. Il y a quelque chose de mystérieux qui se produit lorsque nous les écrivons sur papier. Une puissance est libérée et les choses commencent à avancer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6</a:t>
            </a:fld>
            <a:endParaRPr lang="en-US"/>
          </a:p>
        </p:txBody>
      </p:sp>
    </p:spTree>
    <p:extLst>
      <p:ext uri="{BB962C8B-B14F-4D97-AF65-F5344CB8AC3E}">
        <p14:creationId xmlns:p14="http://schemas.microsoft.com/office/powerpoint/2010/main" val="1082192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Des femmes et des buts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pPr lvl="0"/>
            <a:r>
              <a:rPr lang="fr-CA" sz="1200" kern="1200" dirty="0" err="1" smtClean="0">
                <a:solidFill>
                  <a:schemeClr val="tx1"/>
                </a:solidFill>
                <a:effectLst/>
                <a:latin typeface="+mn-lt"/>
                <a:ea typeface="+mn-ea"/>
                <a:cs typeface="+mn-cs"/>
              </a:rPr>
              <a:t>Hellen</a:t>
            </a:r>
            <a:r>
              <a:rPr lang="fr-CA" sz="1200" kern="1200" dirty="0" smtClean="0">
                <a:solidFill>
                  <a:schemeClr val="tx1"/>
                </a:solidFill>
                <a:effectLst/>
                <a:latin typeface="+mn-lt"/>
                <a:ea typeface="+mn-ea"/>
                <a:cs typeface="+mn-cs"/>
              </a:rPr>
              <a:t> Keller était sourde et aveugle. Pourtant, elle a obtenu son diplôme universitaire et s’est fait connaître dans le monde entier. </a:t>
            </a:r>
            <a:endParaRPr lang="en-AU" sz="1200" kern="1200" dirty="0" smtClean="0">
              <a:solidFill>
                <a:schemeClr val="tx1"/>
              </a:solidFill>
              <a:effectLst/>
              <a:latin typeface="+mn-lt"/>
              <a:ea typeface="+mn-ea"/>
              <a:cs typeface="+mn-cs"/>
            </a:endParaRPr>
          </a:p>
          <a:p>
            <a:pPr lvl="0"/>
            <a:r>
              <a:rPr lang="fr-CA" sz="1200" kern="1200" dirty="0" smtClean="0">
                <a:solidFill>
                  <a:schemeClr val="tx1"/>
                </a:solidFill>
                <a:effectLst/>
                <a:latin typeface="+mn-lt"/>
                <a:ea typeface="+mn-ea"/>
                <a:cs typeface="+mn-cs"/>
              </a:rPr>
              <a:t>Florence Nightingale a été pionnière des soins infirmiers modernes car elle possédait une vision.</a:t>
            </a:r>
            <a:endParaRPr lang="en-AU" sz="1200" kern="1200" dirty="0" smtClean="0">
              <a:solidFill>
                <a:schemeClr val="tx1"/>
              </a:solidFill>
              <a:effectLst/>
              <a:latin typeface="+mn-lt"/>
              <a:ea typeface="+mn-ea"/>
              <a:cs typeface="+mn-cs"/>
            </a:endParaRPr>
          </a:p>
          <a:p>
            <a:pPr lvl="0"/>
            <a:r>
              <a:rPr lang="fr-CA" sz="1200" kern="1200" dirty="0" smtClean="0">
                <a:solidFill>
                  <a:schemeClr val="tx1"/>
                </a:solidFill>
                <a:effectLst/>
                <a:latin typeface="+mn-lt"/>
                <a:ea typeface="+mn-ea"/>
                <a:cs typeface="+mn-cs"/>
              </a:rPr>
              <a:t>Mère Teresa n’aurait jamais reçu le prix Nobel de la paix sans la mission qu’elle avait. </a:t>
            </a:r>
            <a:endParaRPr lang="en-AU" sz="1200" kern="1200" dirty="0" smtClean="0">
              <a:solidFill>
                <a:schemeClr val="tx1"/>
              </a:solidFill>
              <a:effectLst/>
              <a:latin typeface="+mn-lt"/>
              <a:ea typeface="+mn-ea"/>
              <a:cs typeface="+mn-cs"/>
            </a:endParaRPr>
          </a:p>
          <a:p>
            <a:pPr lvl="0"/>
            <a:r>
              <a:rPr lang="fr-CA" sz="1200" kern="1200" dirty="0" smtClean="0">
                <a:solidFill>
                  <a:schemeClr val="tx1"/>
                </a:solidFill>
                <a:effectLst/>
                <a:latin typeface="+mn-lt"/>
                <a:ea typeface="+mn-ea"/>
                <a:cs typeface="+mn-cs"/>
              </a:rPr>
              <a:t>Golda Meier, Margaret Thatcher, et Indira Gandhi devinrent les leaders politiques de leur pays grâce aux objectifs qu’elles s’étaient fixé.</a:t>
            </a: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7</a:t>
            </a:fld>
            <a:endParaRPr lang="en-US"/>
          </a:p>
        </p:txBody>
      </p:sp>
    </p:spTree>
    <p:extLst>
      <p:ext uri="{BB962C8B-B14F-4D97-AF65-F5344CB8AC3E}">
        <p14:creationId xmlns:p14="http://schemas.microsoft.com/office/powerpoint/2010/main" val="2124878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John Maxwell suggests these as the six stages in accomplishing a goal: </a:t>
            </a:r>
          </a:p>
          <a:p>
            <a:r>
              <a:rPr lang="en-US" sz="1200" kern="120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John Maxwell suggère les six étapes suivantes pour atteindre nos objectifs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J’y pense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Je le comprends</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Je l’accepte</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Je le recherche</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Je l’obtiens</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Je l’enseigne</a:t>
            </a:r>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8</a:t>
            </a:fld>
            <a:endParaRPr lang="en-US"/>
          </a:p>
        </p:txBody>
      </p:sp>
    </p:spTree>
    <p:extLst>
      <p:ext uri="{BB962C8B-B14F-4D97-AF65-F5344CB8AC3E}">
        <p14:creationId xmlns:p14="http://schemas.microsoft.com/office/powerpoint/2010/main" val="692530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 Ce n'est pas que j'aie déjà remporté le prix, ou que j'aie déjà atteint la perfection; mais je cours, pour tâcher de le saisir, puisque moi aussi j'ai été saisi par Jésus Christ. Frères / sœurs,  je ne pense pas l'avoir saisi; mais je fais une chose: oubliant ce qui est en arrière et me portant vers ce qui est en avant,</a:t>
            </a:r>
            <a:endParaRPr lang="en-AU"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je cours vers le but, pour remporter le prix de la vocation céleste de Dieu en Jésus Christ. » (</a:t>
            </a:r>
            <a:r>
              <a:rPr lang="fr-CA" sz="1200" kern="1200" dirty="0" err="1" smtClean="0">
                <a:solidFill>
                  <a:schemeClr val="tx1"/>
                </a:solidFill>
                <a:effectLst/>
                <a:latin typeface="+mn-lt"/>
                <a:ea typeface="+mn-ea"/>
                <a:cs typeface="+mn-cs"/>
              </a:rPr>
              <a:t>Philippiens</a:t>
            </a:r>
            <a:r>
              <a:rPr lang="fr-CA" sz="1200" kern="1200" dirty="0" smtClean="0">
                <a:solidFill>
                  <a:schemeClr val="tx1"/>
                </a:solidFill>
                <a:effectLst/>
                <a:latin typeface="+mn-lt"/>
                <a:ea typeface="+mn-ea"/>
                <a:cs typeface="+mn-cs"/>
              </a:rPr>
              <a:t> 3.12-14)</a:t>
            </a: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9</a:t>
            </a:fld>
            <a:endParaRPr lang="en-US"/>
          </a:p>
        </p:txBody>
      </p:sp>
    </p:spTree>
    <p:extLst>
      <p:ext uri="{BB962C8B-B14F-4D97-AF65-F5344CB8AC3E}">
        <p14:creationId xmlns:p14="http://schemas.microsoft.com/office/powerpoint/2010/main" val="583116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B677342-3882-0345-9CA9-7FFD92D3BFC0}"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44761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677342-3882-0345-9CA9-7FFD92D3BFC0}"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522556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677342-3882-0345-9CA9-7FFD92D3BFC0}"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98630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677342-3882-0345-9CA9-7FFD92D3BFC0}"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2054672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677342-3882-0345-9CA9-7FFD92D3BFC0}"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341008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677342-3882-0345-9CA9-7FFD92D3BFC0}" type="datetimeFigureOut">
              <a:rPr lang="en-US" smtClean="0"/>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484513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B677342-3882-0345-9CA9-7FFD92D3BFC0}" type="datetimeFigureOut">
              <a:rPr lang="en-US" smtClean="0"/>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2109115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B677342-3882-0345-9CA9-7FFD92D3BFC0}" type="datetimeFigureOut">
              <a:rPr lang="en-US" smtClean="0"/>
              <a:t>12/5/2017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541383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677342-3882-0345-9CA9-7FFD92D3BFC0}" type="datetimeFigureOut">
              <a:rPr lang="en-US" smtClean="0"/>
              <a:t>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933149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677342-3882-0345-9CA9-7FFD92D3BFC0}" type="datetimeFigureOut">
              <a:rPr lang="en-US" smtClean="0"/>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376135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677342-3882-0345-9CA9-7FFD92D3BFC0}" type="datetimeFigureOut">
              <a:rPr lang="en-US" smtClean="0"/>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666252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677342-3882-0345-9CA9-7FFD92D3BFC0}" type="datetimeFigureOut">
              <a:rPr lang="en-US" smtClean="0"/>
              <a:t>12/5/2017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9422A-D140-EF47-B96A-8173F0024921}" type="slidenum">
              <a:rPr lang="en-US" smtClean="0"/>
              <a:t>‹#›</a:t>
            </a:fld>
            <a:endParaRPr lang="en-US"/>
          </a:p>
        </p:txBody>
      </p:sp>
    </p:spTree>
    <p:extLst>
      <p:ext uri="{BB962C8B-B14F-4D97-AF65-F5344CB8AC3E}">
        <p14:creationId xmlns:p14="http://schemas.microsoft.com/office/powerpoint/2010/main" val="18906681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ubtitle 5"/>
          <p:cNvSpPr>
            <a:spLocks noGrp="1"/>
          </p:cNvSpPr>
          <p:nvPr>
            <p:ph type="subTitle" idx="1"/>
          </p:nvPr>
        </p:nvSpPr>
        <p:spPr>
          <a:xfrm>
            <a:off x="1331259" y="4083789"/>
            <a:ext cx="7779886" cy="1563976"/>
          </a:xfrm>
          <a:solidFill>
            <a:srgbClr val="942093"/>
          </a:solidFill>
        </p:spPr>
        <p:txBody>
          <a:bodyPr/>
          <a:lstStyle/>
          <a:p>
            <a:endParaRPr lang="fr-FR" dirty="0" smtClean="0">
              <a:solidFill>
                <a:schemeClr val="bg1"/>
              </a:solidFill>
            </a:endParaRPr>
          </a:p>
          <a:p>
            <a:r>
              <a:rPr lang="fr-FR" sz="4800" b="1" dirty="0" smtClean="0">
                <a:solidFill>
                  <a:schemeClr val="bg1"/>
                </a:solidFill>
              </a:rPr>
              <a:t>Être le Meilleur de Soi</a:t>
            </a:r>
            <a:endParaRPr lang="fr-FR" sz="4800" b="1" dirty="0">
              <a:solidFill>
                <a:schemeClr val="bg1"/>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6236" y="3612995"/>
            <a:ext cx="634568" cy="443900"/>
          </a:xfrm>
          <a:prstGeom prst="rect">
            <a:avLst/>
          </a:prstGeom>
        </p:spPr>
      </p:pic>
    </p:spTree>
    <p:extLst>
      <p:ext uri="{BB962C8B-B14F-4D97-AF65-F5344CB8AC3E}">
        <p14:creationId xmlns:p14="http://schemas.microsoft.com/office/powerpoint/2010/main" val="18706787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37367" y="536576"/>
            <a:ext cx="7886700" cy="1325563"/>
          </a:xfrm>
        </p:spPr>
        <p:txBody>
          <a:bodyPr>
            <a:normAutofit/>
          </a:bodyPr>
          <a:lstStyle/>
          <a:p>
            <a:r>
              <a:rPr lang="en-US" sz="4000" b="1" dirty="0" smtClean="0">
                <a:solidFill>
                  <a:schemeClr val="bg1"/>
                </a:solidFill>
                <a:latin typeface="+mn-lt"/>
              </a:rPr>
              <a:t>EVA	LUATION PERSONNELLE</a:t>
            </a:r>
            <a:r>
              <a:rPr lang="en-US" sz="4000" b="1" dirty="0">
                <a:solidFill>
                  <a:schemeClr val="bg1"/>
                </a:solidFill>
                <a:latin typeface="+mn-lt"/>
              </a:rPr>
              <a:t/>
            </a:r>
            <a:br>
              <a:rPr lang="en-US" sz="4000" b="1" dirty="0">
                <a:solidFill>
                  <a:schemeClr val="bg1"/>
                </a:solidFill>
                <a:latin typeface="+mn-lt"/>
              </a:rPr>
            </a:br>
            <a:r>
              <a:rPr lang="en-US" sz="4000" b="1" dirty="0">
                <a:solidFill>
                  <a:schemeClr val="bg1"/>
                </a:solidFill>
                <a:latin typeface="+mn-lt"/>
              </a:rPr>
              <a:t> </a:t>
            </a:r>
          </a:p>
        </p:txBody>
      </p:sp>
      <p:sp>
        <p:nvSpPr>
          <p:cNvPr id="3" name="Content Placeholder 2"/>
          <p:cNvSpPr>
            <a:spLocks noGrp="1"/>
          </p:cNvSpPr>
          <p:nvPr>
            <p:ph idx="1"/>
          </p:nvPr>
        </p:nvSpPr>
        <p:spPr>
          <a:xfrm>
            <a:off x="457200" y="2568575"/>
            <a:ext cx="7886700" cy="3060700"/>
          </a:xfrm>
        </p:spPr>
        <p:txBody>
          <a:bodyPr>
            <a:noAutofit/>
          </a:bodyPr>
          <a:lstStyle/>
          <a:p>
            <a:pPr marL="0" indent="0" algn="ctr">
              <a:buNone/>
            </a:pPr>
            <a:r>
              <a:rPr lang="en-US" sz="3200" b="1" dirty="0"/>
              <a:t> </a:t>
            </a:r>
            <a:endParaRPr lang="en-US" sz="3200" dirty="0"/>
          </a:p>
          <a:p>
            <a:pPr marL="0" indent="0" algn="ctr">
              <a:buNone/>
            </a:pPr>
            <a:r>
              <a:rPr lang="fr-CA" sz="3200" dirty="0"/>
              <a:t>Quelles ont été certaines des entraves à vos objectifs de vie ? Qu’est-ce qui vous a empêchées d’être tout ce que vous pouviez être ? Cochez les éléments qui s’appliquent à votre situation.</a:t>
            </a:r>
            <a:endParaRPr lang="en-AU" sz="3200" dirty="0"/>
          </a:p>
          <a:p>
            <a:pPr marL="0" indent="0" algn="ctr">
              <a:buNone/>
            </a:pPr>
            <a:r>
              <a:rPr lang="en-US" sz="3200" dirty="0"/>
              <a:t> </a:t>
            </a:r>
          </a:p>
        </p:txBody>
      </p:sp>
    </p:spTree>
    <p:extLst>
      <p:ext uri="{BB962C8B-B14F-4D97-AF65-F5344CB8AC3E}">
        <p14:creationId xmlns:p14="http://schemas.microsoft.com/office/powerpoint/2010/main" val="200398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0" y="588169"/>
            <a:ext cx="7886700" cy="1325563"/>
          </a:xfrm>
        </p:spPr>
        <p:txBody>
          <a:bodyPr>
            <a:normAutofit/>
          </a:bodyPr>
          <a:lstStyle/>
          <a:p>
            <a:r>
              <a:rPr lang="fr-CA" sz="4000" b="1" dirty="0">
                <a:solidFill>
                  <a:schemeClr val="bg1"/>
                </a:solidFill>
              </a:rPr>
              <a:t>MES OBJECTIFS DE L’ANNÉE</a:t>
            </a:r>
            <a:endParaRPr lang="en-AU" sz="4000" dirty="0">
              <a:solidFill>
                <a:schemeClr val="bg1"/>
              </a:solidFill>
            </a:endParaRPr>
          </a:p>
        </p:txBody>
      </p:sp>
      <p:sp>
        <p:nvSpPr>
          <p:cNvPr id="3" name="Content Placeholder 2"/>
          <p:cNvSpPr>
            <a:spLocks noGrp="1"/>
          </p:cNvSpPr>
          <p:nvPr>
            <p:ph idx="1"/>
          </p:nvPr>
        </p:nvSpPr>
        <p:spPr>
          <a:xfrm>
            <a:off x="485775" y="2597150"/>
            <a:ext cx="7886700" cy="1546225"/>
          </a:xfrm>
        </p:spPr>
        <p:txBody>
          <a:bodyPr>
            <a:noAutofit/>
          </a:bodyPr>
          <a:lstStyle/>
          <a:p>
            <a:pPr marL="0" indent="0" algn="ctr">
              <a:buNone/>
            </a:pPr>
            <a:r>
              <a:rPr lang="en-US" sz="4000" b="1" dirty="0" smtClean="0">
                <a:solidFill>
                  <a:srgbClr val="7030A0"/>
                </a:solidFill>
              </a:rPr>
              <a:t> </a:t>
            </a:r>
            <a:endParaRPr lang="en-US" sz="4000" dirty="0" smtClean="0">
              <a:solidFill>
                <a:srgbClr val="7030A0"/>
              </a:solidFill>
            </a:endParaRPr>
          </a:p>
          <a:p>
            <a:pPr marL="0" indent="0" algn="ctr">
              <a:buNone/>
            </a:pPr>
            <a:r>
              <a:rPr lang="fr-CA" sz="4000" dirty="0">
                <a:solidFill>
                  <a:srgbClr val="7030A0"/>
                </a:solidFill>
              </a:rPr>
              <a:t>Énumérez un objectif </a:t>
            </a:r>
            <a:endParaRPr lang="fr-CA" sz="4000" dirty="0" smtClean="0">
              <a:solidFill>
                <a:srgbClr val="7030A0"/>
              </a:solidFill>
            </a:endParaRPr>
          </a:p>
          <a:p>
            <a:pPr marL="0" indent="0" algn="ctr">
              <a:buNone/>
            </a:pPr>
            <a:r>
              <a:rPr lang="fr-CA" sz="4000" dirty="0" smtClean="0">
                <a:solidFill>
                  <a:srgbClr val="7030A0"/>
                </a:solidFill>
              </a:rPr>
              <a:t>pour </a:t>
            </a:r>
            <a:r>
              <a:rPr lang="fr-CA" sz="4000" dirty="0">
                <a:solidFill>
                  <a:srgbClr val="7030A0"/>
                </a:solidFill>
              </a:rPr>
              <a:t>chaque domaine de votre vie.</a:t>
            </a:r>
            <a:endParaRPr lang="en-AU" sz="4000" dirty="0">
              <a:solidFill>
                <a:srgbClr val="7030A0"/>
              </a:solidFill>
            </a:endParaRPr>
          </a:p>
          <a:p>
            <a:pPr marL="0" indent="0" algn="ctr">
              <a:buNone/>
            </a:pPr>
            <a:r>
              <a:rPr lang="en-US" sz="4000" dirty="0" smtClean="0">
                <a:solidFill>
                  <a:srgbClr val="7030A0"/>
                </a:solidFill>
              </a:rPr>
              <a:t> </a:t>
            </a:r>
            <a:endParaRPr lang="en-US" sz="4000" dirty="0">
              <a:solidFill>
                <a:srgbClr val="7030A0"/>
              </a:solidFill>
            </a:endParaRPr>
          </a:p>
        </p:txBody>
      </p:sp>
    </p:spTree>
    <p:extLst>
      <p:ext uri="{BB962C8B-B14F-4D97-AF65-F5344CB8AC3E}">
        <p14:creationId xmlns:p14="http://schemas.microsoft.com/office/powerpoint/2010/main" val="541398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223558" y="450851"/>
            <a:ext cx="5886450" cy="1325563"/>
          </a:xfrm>
        </p:spPr>
        <p:txBody>
          <a:bodyPr>
            <a:normAutofit fontScale="90000"/>
          </a:bodyPr>
          <a:lstStyle/>
          <a:p>
            <a:r>
              <a:rPr lang="fr-CA" sz="4000" b="1" dirty="0">
                <a:solidFill>
                  <a:schemeClr val="bg1"/>
                </a:solidFill>
              </a:rPr>
              <a:t>EXERCICES DE DÉVELOPPEMENT PERSONNEL</a:t>
            </a:r>
            <a:endParaRPr lang="en-AU" sz="4000" dirty="0">
              <a:solidFill>
                <a:schemeClr val="bg1"/>
              </a:solidFill>
            </a:endParaRPr>
          </a:p>
        </p:txBody>
      </p:sp>
      <p:sp>
        <p:nvSpPr>
          <p:cNvPr id="3" name="Content Placeholder 2"/>
          <p:cNvSpPr>
            <a:spLocks noGrp="1"/>
          </p:cNvSpPr>
          <p:nvPr>
            <p:ph idx="1"/>
          </p:nvPr>
        </p:nvSpPr>
        <p:spPr>
          <a:xfrm>
            <a:off x="571500" y="3054350"/>
            <a:ext cx="7886700" cy="2374900"/>
          </a:xfrm>
        </p:spPr>
        <p:txBody>
          <a:bodyPr>
            <a:normAutofit lnSpcReduction="10000"/>
          </a:bodyPr>
          <a:lstStyle/>
          <a:p>
            <a:r>
              <a:rPr lang="en-US" sz="3600" dirty="0"/>
              <a:t>3. </a:t>
            </a:r>
            <a:r>
              <a:rPr lang="fr-CA" sz="3600" dirty="0"/>
              <a:t>Faites une liste de vos priorités journalières. Que ferez-vous aujourd’hui pour atteindre vos objectifs ? Placez ces éléments en priorité sur votre liste de tâches.   </a:t>
            </a:r>
            <a:endParaRPr lang="en-AU" sz="3600" dirty="0"/>
          </a:p>
        </p:txBody>
      </p:sp>
    </p:spTree>
    <p:extLst>
      <p:ext uri="{BB962C8B-B14F-4D97-AF65-F5344CB8AC3E}">
        <p14:creationId xmlns:p14="http://schemas.microsoft.com/office/powerpoint/2010/main" val="848819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628650" y="1108076"/>
            <a:ext cx="7886700" cy="1325563"/>
          </a:xfrm>
        </p:spPr>
        <p:txBody>
          <a:bodyPr/>
          <a:lstStyle/>
          <a:p>
            <a:pPr algn="ctr"/>
            <a:r>
              <a:rPr lang="fr-CA" b="1" dirty="0">
                <a:solidFill>
                  <a:srgbClr val="941651"/>
                </a:solidFill>
              </a:rPr>
              <a:t>LE PRINCIPE DE LA RÉUSSITE</a:t>
            </a:r>
            <a:endParaRPr lang="en-AU" b="1" dirty="0">
              <a:solidFill>
                <a:srgbClr val="941651"/>
              </a:solidFill>
            </a:endParaRPr>
          </a:p>
        </p:txBody>
      </p:sp>
      <p:sp>
        <p:nvSpPr>
          <p:cNvPr id="3" name="Content Placeholder 2"/>
          <p:cNvSpPr>
            <a:spLocks noGrp="1"/>
          </p:cNvSpPr>
          <p:nvPr>
            <p:ph idx="1"/>
          </p:nvPr>
        </p:nvSpPr>
        <p:spPr>
          <a:xfrm>
            <a:off x="1114425" y="2482850"/>
            <a:ext cx="7286625" cy="2632075"/>
          </a:xfrm>
        </p:spPr>
        <p:txBody>
          <a:bodyPr>
            <a:normAutofit/>
          </a:bodyPr>
          <a:lstStyle/>
          <a:p>
            <a:pPr marL="0" indent="0" algn="ctr">
              <a:buNone/>
            </a:pPr>
            <a:r>
              <a:rPr lang="en-US" sz="3600" dirty="0"/>
              <a:t> </a:t>
            </a:r>
          </a:p>
          <a:p>
            <a:pPr marL="0" indent="0" algn="ctr">
              <a:buNone/>
            </a:pPr>
            <a:r>
              <a:rPr lang="fr-CA" sz="3600" dirty="0"/>
              <a:t>L’activité ne mène pas à l’accomplissement à moins qu’elle ne cible un objectif précis</a:t>
            </a:r>
            <a:endParaRPr lang="en-US" sz="3600" dirty="0"/>
          </a:p>
        </p:txBody>
      </p:sp>
    </p:spTree>
    <p:extLst>
      <p:ext uri="{BB962C8B-B14F-4D97-AF65-F5344CB8AC3E}">
        <p14:creationId xmlns:p14="http://schemas.microsoft.com/office/powerpoint/2010/main" val="1834208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628650" y="688276"/>
            <a:ext cx="7886700" cy="1325563"/>
          </a:xfrm>
        </p:spPr>
        <p:txBody>
          <a:bodyPr>
            <a:normAutofit/>
          </a:bodyPr>
          <a:lstStyle/>
          <a:p>
            <a:pPr algn="ctr"/>
            <a:r>
              <a:rPr lang="en-US" sz="4000" b="1" dirty="0" smtClean="0">
                <a:solidFill>
                  <a:srgbClr val="7030A0"/>
                </a:solidFill>
                <a:latin typeface="+mn-lt"/>
              </a:rPr>
              <a:t>M</a:t>
            </a:r>
            <a:r>
              <a:rPr lang="fr-FR" sz="4000" b="1" dirty="0" smtClean="0">
                <a:solidFill>
                  <a:srgbClr val="7030A0"/>
                </a:solidFill>
                <a:latin typeface="+mn-lt"/>
              </a:rPr>
              <a:t>A PRIÈRE POUR AUJOURD’HUI</a:t>
            </a:r>
            <a:endParaRPr lang="en-US" sz="4000" dirty="0">
              <a:solidFill>
                <a:srgbClr val="7030A0"/>
              </a:solidFill>
              <a:latin typeface="+mn-lt"/>
            </a:endParaRPr>
          </a:p>
        </p:txBody>
      </p:sp>
      <p:sp>
        <p:nvSpPr>
          <p:cNvPr id="3" name="Content Placeholder 2"/>
          <p:cNvSpPr>
            <a:spLocks noGrp="1"/>
          </p:cNvSpPr>
          <p:nvPr>
            <p:ph idx="1"/>
          </p:nvPr>
        </p:nvSpPr>
        <p:spPr>
          <a:xfrm>
            <a:off x="628650" y="2597150"/>
            <a:ext cx="7886700" cy="3260725"/>
          </a:xfrm>
        </p:spPr>
        <p:txBody>
          <a:bodyPr>
            <a:normAutofit/>
          </a:bodyPr>
          <a:lstStyle/>
          <a:p>
            <a:pPr marL="0" indent="0" algn="ctr">
              <a:buNone/>
            </a:pPr>
            <a:r>
              <a:rPr lang="fr-CA" dirty="0"/>
              <a:t>Seigneur Dieu, merci de ce que je peux te faire confiance car tu es un Dieu d’ordre. Je respire et je vis parce que tu as planifié mon existence et pourvu pour celle-ci avant même que je ne sois née. Aide-moi à prendre modèle sur ta bonté. Par ta grâce, aide-moi à être déterminée et à me préparer à l’avance au mieux de mes capacités. Aide-moi à accomplir tout ce que tu désires pour moi. </a:t>
            </a:r>
            <a:endParaRPr lang="en-AU" dirty="0"/>
          </a:p>
          <a:p>
            <a:pPr marL="0" indent="0">
              <a:buNone/>
            </a:pPr>
            <a:endParaRPr lang="en-AU" dirty="0"/>
          </a:p>
        </p:txBody>
      </p:sp>
    </p:spTree>
    <p:extLst>
      <p:ext uri="{BB962C8B-B14F-4D97-AF65-F5344CB8AC3E}">
        <p14:creationId xmlns:p14="http://schemas.microsoft.com/office/powerpoint/2010/main" val="10077101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Subtitle 2"/>
          <p:cNvSpPr>
            <a:spLocks noGrp="1"/>
          </p:cNvSpPr>
          <p:nvPr>
            <p:ph type="subTitle" idx="1"/>
          </p:nvPr>
        </p:nvSpPr>
        <p:spPr>
          <a:xfrm>
            <a:off x="1143000" y="4892309"/>
            <a:ext cx="7315200" cy="875445"/>
          </a:xfrm>
        </p:spPr>
        <p:txBody>
          <a:bodyPr>
            <a:normAutofit/>
          </a:bodyPr>
          <a:lstStyle/>
          <a:p>
            <a:r>
              <a:rPr lang="fr-FR" sz="4000" dirty="0" smtClean="0">
                <a:solidFill>
                  <a:srgbClr val="FF8AD8"/>
                </a:solidFill>
              </a:rPr>
              <a:t>Une femme </a:t>
            </a:r>
            <a:r>
              <a:rPr lang="fr-FR" sz="4000" dirty="0" err="1" smtClean="0">
                <a:solidFill>
                  <a:srgbClr val="FF8AD8"/>
                </a:solidFill>
              </a:rPr>
              <a:t>determinée</a:t>
            </a:r>
            <a:r>
              <a:rPr lang="fr-FR" sz="4000" dirty="0" smtClean="0">
                <a:solidFill>
                  <a:srgbClr val="FF8AD8"/>
                </a:solidFill>
              </a:rPr>
              <a:t>: </a:t>
            </a:r>
            <a:r>
              <a:rPr lang="fr-FR" sz="4000" b="1" i="1" dirty="0" smtClean="0">
                <a:solidFill>
                  <a:schemeClr val="bg1"/>
                </a:solidFill>
                <a:latin typeface="Palatino Linotype" charset="0"/>
                <a:ea typeface="Palatino Linotype" charset="0"/>
                <a:cs typeface="Palatino Linotype" charset="0"/>
              </a:rPr>
              <a:t>Leçon </a:t>
            </a:r>
            <a:r>
              <a:rPr lang="en-US" sz="4000" b="1" i="1" dirty="0" smtClean="0">
                <a:solidFill>
                  <a:schemeClr val="bg1"/>
                </a:solidFill>
                <a:latin typeface="Palatino Linotype" charset="0"/>
                <a:ea typeface="Palatino Linotype" charset="0"/>
                <a:cs typeface="Palatino Linotype" charset="0"/>
              </a:rPr>
              <a:t>4</a:t>
            </a:r>
            <a:endParaRPr lang="en-US" sz="40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710812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1085850" y="2940050"/>
            <a:ext cx="7029450" cy="3117850"/>
          </a:xfrm>
        </p:spPr>
        <p:txBody>
          <a:bodyPr>
            <a:normAutofit/>
          </a:bodyPr>
          <a:lstStyle/>
          <a:p>
            <a:pPr marL="0" indent="0">
              <a:buNone/>
            </a:pPr>
            <a:r>
              <a:rPr lang="fr-CA" sz="3600" b="1" dirty="0">
                <a:solidFill>
                  <a:srgbClr val="7030A0"/>
                </a:solidFill>
              </a:rPr>
              <a:t>« Mais je fais une chose : oubliant ce qui est en arrière et me portant vers ce qui est en avant. »</a:t>
            </a:r>
            <a:endParaRPr lang="en-AU" sz="3600" b="1" dirty="0">
              <a:solidFill>
                <a:srgbClr val="7030A0"/>
              </a:solidFill>
            </a:endParaRPr>
          </a:p>
          <a:p>
            <a:pPr marL="0" indent="0" algn="ctr">
              <a:buNone/>
            </a:pPr>
            <a:r>
              <a:rPr lang="en-US" sz="3200" dirty="0" err="1" smtClean="0">
                <a:solidFill>
                  <a:srgbClr val="7030A0"/>
                </a:solidFill>
              </a:rPr>
              <a:t>Philippiens</a:t>
            </a:r>
            <a:r>
              <a:rPr lang="en-US" sz="3200" dirty="0" smtClean="0">
                <a:solidFill>
                  <a:srgbClr val="7030A0"/>
                </a:solidFill>
              </a:rPr>
              <a:t> </a:t>
            </a:r>
            <a:r>
              <a:rPr lang="en-US" sz="3200" dirty="0">
                <a:solidFill>
                  <a:srgbClr val="7030A0"/>
                </a:solidFill>
              </a:rPr>
              <a:t>3:13</a:t>
            </a:r>
          </a:p>
          <a:p>
            <a:pPr marL="0" indent="0" algn="ctr">
              <a:buNone/>
            </a:pPr>
            <a:r>
              <a:rPr lang="en-US" sz="3600" b="1" dirty="0">
                <a:solidFill>
                  <a:srgbClr val="7030A0"/>
                </a:solidFill>
              </a:rPr>
              <a:t> </a:t>
            </a:r>
            <a:endParaRPr lang="en-US" sz="3600" dirty="0">
              <a:solidFill>
                <a:srgbClr val="7030A0"/>
              </a:solidFill>
            </a:endParaRPr>
          </a:p>
        </p:txBody>
      </p:sp>
    </p:spTree>
    <p:extLst>
      <p:ext uri="{BB962C8B-B14F-4D97-AF65-F5344CB8AC3E}">
        <p14:creationId xmlns:p14="http://schemas.microsoft.com/office/powerpoint/2010/main" val="2106883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1228725" y="2854325"/>
            <a:ext cx="6629400" cy="2936875"/>
          </a:xfrm>
        </p:spPr>
        <p:txBody>
          <a:bodyPr>
            <a:noAutofit/>
          </a:bodyPr>
          <a:lstStyle/>
          <a:p>
            <a:pPr marL="0" indent="0" algn="ctr">
              <a:buNone/>
            </a:pPr>
            <a:r>
              <a:rPr lang="fr-CA" sz="3200" b="1" dirty="0">
                <a:solidFill>
                  <a:srgbClr val="7030A0"/>
                </a:solidFill>
              </a:rPr>
              <a:t>« Car Dieu n'est pas un Dieu de désordre, mais de paix. » </a:t>
            </a:r>
            <a:r>
              <a:rPr lang="fr-CA" sz="3200" b="1" dirty="0" smtClean="0">
                <a:solidFill>
                  <a:srgbClr val="7030A0"/>
                </a:solidFill>
              </a:rPr>
              <a:t>                     (</a:t>
            </a:r>
            <a:r>
              <a:rPr lang="fr-CA" sz="3200" b="1" dirty="0">
                <a:solidFill>
                  <a:srgbClr val="7030A0"/>
                </a:solidFill>
              </a:rPr>
              <a:t>1 Corinthiens 14.33). </a:t>
            </a:r>
            <a:endParaRPr lang="fr-CA" sz="3200" b="1" dirty="0" smtClean="0">
              <a:solidFill>
                <a:srgbClr val="7030A0"/>
              </a:solidFill>
            </a:endParaRPr>
          </a:p>
          <a:p>
            <a:pPr marL="0" indent="0" algn="ctr">
              <a:buNone/>
            </a:pPr>
            <a:r>
              <a:rPr lang="fr-CA" sz="3200" b="1" dirty="0" smtClean="0">
                <a:solidFill>
                  <a:srgbClr val="7030A0"/>
                </a:solidFill>
              </a:rPr>
              <a:t>Le </a:t>
            </a:r>
            <a:r>
              <a:rPr lang="fr-CA" sz="3200" b="1" dirty="0">
                <a:solidFill>
                  <a:srgbClr val="7030A0"/>
                </a:solidFill>
              </a:rPr>
              <a:t>psaume 119.133 m’offre une prière dans laquelle Dieu dirige mes </a:t>
            </a:r>
            <a:r>
              <a:rPr lang="fr-CA" sz="3200" b="1" dirty="0" smtClean="0">
                <a:solidFill>
                  <a:srgbClr val="7030A0"/>
                </a:solidFill>
              </a:rPr>
              <a:t>pas. » </a:t>
            </a:r>
            <a:endParaRPr lang="en-US" sz="3200" b="1" dirty="0">
              <a:solidFill>
                <a:srgbClr val="7030A0"/>
              </a:solidFill>
            </a:endParaRPr>
          </a:p>
        </p:txBody>
      </p:sp>
    </p:spTree>
    <p:extLst>
      <p:ext uri="{BB962C8B-B14F-4D97-AF65-F5344CB8AC3E}">
        <p14:creationId xmlns:p14="http://schemas.microsoft.com/office/powerpoint/2010/main" val="836716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480646" y="2711450"/>
            <a:ext cx="8428891" cy="3089275"/>
          </a:xfrm>
        </p:spPr>
        <p:txBody>
          <a:bodyPr>
            <a:normAutofit fontScale="92500" lnSpcReduction="10000"/>
          </a:bodyPr>
          <a:lstStyle/>
          <a:p>
            <a:r>
              <a:rPr lang="fr-CA" sz="3600" dirty="0"/>
              <a:t>Ce n’est pas </a:t>
            </a:r>
            <a:r>
              <a:rPr lang="fr-CA" sz="3600" dirty="0">
                <a:solidFill>
                  <a:srgbClr val="7030A0"/>
                </a:solidFill>
              </a:rPr>
              <a:t>une question de temps</a:t>
            </a:r>
            <a:r>
              <a:rPr lang="en-US" sz="3600" dirty="0" smtClean="0">
                <a:solidFill>
                  <a:srgbClr val="7030A0"/>
                </a:solidFill>
              </a:rPr>
              <a:t>. </a:t>
            </a:r>
          </a:p>
          <a:p>
            <a:r>
              <a:rPr lang="fr-CA" sz="3600" dirty="0"/>
              <a:t>Ce n’est pas </a:t>
            </a:r>
            <a:r>
              <a:rPr lang="fr-CA" sz="3600" dirty="0">
                <a:solidFill>
                  <a:srgbClr val="7030A0"/>
                </a:solidFill>
              </a:rPr>
              <a:t>une question de responsabilités </a:t>
            </a:r>
            <a:r>
              <a:rPr lang="fr-CA" sz="3600" dirty="0" smtClean="0">
                <a:solidFill>
                  <a:srgbClr val="7030A0"/>
                </a:solidFill>
              </a:rPr>
              <a:t>familiales</a:t>
            </a:r>
            <a:r>
              <a:rPr lang="en-US" sz="3600" dirty="0" smtClean="0">
                <a:solidFill>
                  <a:srgbClr val="7030A0"/>
                </a:solidFill>
              </a:rPr>
              <a:t>. </a:t>
            </a:r>
          </a:p>
          <a:p>
            <a:r>
              <a:rPr lang="fr-CA" sz="3600" dirty="0"/>
              <a:t>Ce n’est pas </a:t>
            </a:r>
            <a:r>
              <a:rPr lang="fr-CA" sz="3600" dirty="0">
                <a:solidFill>
                  <a:srgbClr val="7030A0"/>
                </a:solidFill>
              </a:rPr>
              <a:t>une question de race</a:t>
            </a:r>
            <a:r>
              <a:rPr lang="en-US" sz="3600" dirty="0" smtClean="0">
                <a:solidFill>
                  <a:srgbClr val="7030A0"/>
                </a:solidFill>
              </a:rPr>
              <a:t>. </a:t>
            </a:r>
            <a:endParaRPr lang="en-US" sz="3600" dirty="0">
              <a:solidFill>
                <a:srgbClr val="7030A0"/>
              </a:solidFill>
            </a:endParaRPr>
          </a:p>
          <a:p>
            <a:r>
              <a:rPr lang="fr-CA" sz="3600" dirty="0"/>
              <a:t>Ce n’est pas </a:t>
            </a:r>
            <a:r>
              <a:rPr lang="fr-CA" sz="3600" dirty="0">
                <a:solidFill>
                  <a:srgbClr val="7030A0"/>
                </a:solidFill>
              </a:rPr>
              <a:t>une question de beauté</a:t>
            </a:r>
            <a:r>
              <a:rPr lang="en-US" sz="3600" dirty="0" smtClean="0">
                <a:solidFill>
                  <a:srgbClr val="7030A0"/>
                </a:solidFill>
              </a:rPr>
              <a:t>. </a:t>
            </a:r>
            <a:r>
              <a:rPr lang="en-US" sz="3600" dirty="0">
                <a:solidFill>
                  <a:srgbClr val="7030A0"/>
                </a:solidFill>
              </a:rPr>
              <a:t> </a:t>
            </a:r>
          </a:p>
          <a:p>
            <a:r>
              <a:rPr lang="fr-CA" sz="3600" dirty="0"/>
              <a:t>Ce n’est pas </a:t>
            </a:r>
            <a:r>
              <a:rPr lang="fr-CA" sz="3600" dirty="0">
                <a:solidFill>
                  <a:srgbClr val="7030A0"/>
                </a:solidFill>
              </a:rPr>
              <a:t>une question de handicap</a:t>
            </a:r>
            <a:r>
              <a:rPr lang="en-US" sz="3600" dirty="0" smtClean="0">
                <a:solidFill>
                  <a:srgbClr val="7030A0"/>
                </a:solidFill>
              </a:rPr>
              <a:t>. </a:t>
            </a:r>
            <a:endParaRPr lang="en-US" sz="3600" dirty="0">
              <a:solidFill>
                <a:srgbClr val="7030A0"/>
              </a:solidFill>
            </a:endParaRPr>
          </a:p>
        </p:txBody>
      </p:sp>
    </p:spTree>
    <p:extLst>
      <p:ext uri="{BB962C8B-B14F-4D97-AF65-F5344CB8AC3E}">
        <p14:creationId xmlns:p14="http://schemas.microsoft.com/office/powerpoint/2010/main" val="1105160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542925" y="2997200"/>
            <a:ext cx="8229600" cy="3169138"/>
          </a:xfrm>
        </p:spPr>
        <p:txBody>
          <a:bodyPr>
            <a:noAutofit/>
          </a:bodyPr>
          <a:lstStyle/>
          <a:p>
            <a:pPr marL="0" indent="0" algn="ctr">
              <a:buNone/>
            </a:pPr>
            <a:r>
              <a:rPr lang="fr-CA" sz="3200" dirty="0">
                <a:solidFill>
                  <a:srgbClr val="7030A0"/>
                </a:solidFill>
              </a:rPr>
              <a:t>Qu’est-ce qui fait la différence ? C’est d’avoir une cause pour laquelle se battre,  une destination, un objectif, une raison d’être. Lorsque nous savons où nous allons et que nous sommes déterminées à y arriver, il est possible de trouver le chemin de la réussite malgré les obstacles qui le jonchent. </a:t>
            </a:r>
            <a:endParaRPr lang="en-AU" sz="3200" dirty="0">
              <a:solidFill>
                <a:srgbClr val="7030A0"/>
              </a:solidFill>
            </a:endParaRPr>
          </a:p>
        </p:txBody>
      </p:sp>
    </p:spTree>
    <p:extLst>
      <p:ext uri="{BB962C8B-B14F-4D97-AF65-F5344CB8AC3E}">
        <p14:creationId xmlns:p14="http://schemas.microsoft.com/office/powerpoint/2010/main" val="922961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1450" y="1193801"/>
            <a:ext cx="6915150" cy="1325563"/>
          </a:xfrm>
        </p:spPr>
        <p:txBody>
          <a:bodyPr>
            <a:normAutofit/>
          </a:bodyPr>
          <a:lstStyle/>
          <a:p>
            <a:r>
              <a:rPr lang="en-US" sz="4000" b="1" dirty="0" smtClean="0">
                <a:solidFill>
                  <a:schemeClr val="bg1"/>
                </a:solidFill>
                <a:latin typeface="+mn-lt"/>
              </a:rPr>
              <a:t>Des Femmes et des buts:</a:t>
            </a:r>
            <a:endParaRPr lang="en-US" sz="4000" b="1" dirty="0">
              <a:solidFill>
                <a:schemeClr val="bg1"/>
              </a:solidFill>
              <a:latin typeface="+mn-lt"/>
            </a:endParaRPr>
          </a:p>
        </p:txBody>
      </p:sp>
      <p:sp>
        <p:nvSpPr>
          <p:cNvPr id="3" name="Content Placeholder 2"/>
          <p:cNvSpPr>
            <a:spLocks noGrp="1"/>
          </p:cNvSpPr>
          <p:nvPr>
            <p:ph idx="1"/>
          </p:nvPr>
        </p:nvSpPr>
        <p:spPr>
          <a:xfrm>
            <a:off x="485775" y="2482850"/>
            <a:ext cx="7886700" cy="4351338"/>
          </a:xfrm>
        </p:spPr>
        <p:txBody>
          <a:bodyPr>
            <a:normAutofit/>
          </a:bodyPr>
          <a:lstStyle/>
          <a:p>
            <a:pPr marL="171450" lvl="0" indent="-171450" algn="ctr">
              <a:buFont typeface="Arial" charset="0"/>
              <a:buChar char="•"/>
            </a:pPr>
            <a:r>
              <a:rPr lang="en-US" dirty="0"/>
              <a:t>Helen Keller </a:t>
            </a:r>
            <a:endParaRPr lang="en-US" dirty="0" smtClean="0"/>
          </a:p>
          <a:p>
            <a:pPr marL="171450" lvl="0" indent="-171450" algn="ctr">
              <a:buFont typeface="Arial" charset="0"/>
              <a:buChar char="•"/>
            </a:pPr>
            <a:r>
              <a:rPr lang="en-US" dirty="0" smtClean="0"/>
              <a:t>Florence </a:t>
            </a:r>
            <a:r>
              <a:rPr lang="en-US" dirty="0"/>
              <a:t>Nightingale </a:t>
            </a:r>
            <a:endParaRPr lang="en-US" dirty="0" smtClean="0"/>
          </a:p>
          <a:p>
            <a:pPr marL="171450" lvl="0" indent="-171450" algn="ctr">
              <a:buFont typeface="Arial" charset="0"/>
              <a:buChar char="•"/>
            </a:pPr>
            <a:r>
              <a:rPr lang="en-US" dirty="0" smtClean="0"/>
              <a:t>Joan </a:t>
            </a:r>
            <a:r>
              <a:rPr lang="en-US" dirty="0"/>
              <a:t>of Arc’s </a:t>
            </a:r>
            <a:endParaRPr lang="en-US" dirty="0" smtClean="0"/>
          </a:p>
          <a:p>
            <a:pPr marL="171450" lvl="0" indent="-171450" algn="ctr">
              <a:buFont typeface="Arial" charset="0"/>
              <a:buChar char="•"/>
            </a:pPr>
            <a:r>
              <a:rPr lang="en-US" dirty="0" err="1" smtClean="0"/>
              <a:t>Mère</a:t>
            </a:r>
            <a:r>
              <a:rPr lang="en-US" dirty="0" smtClean="0"/>
              <a:t> </a:t>
            </a:r>
            <a:r>
              <a:rPr lang="en-US" dirty="0"/>
              <a:t>Teresa </a:t>
            </a:r>
            <a:endParaRPr lang="en-US" dirty="0" smtClean="0"/>
          </a:p>
          <a:p>
            <a:pPr marL="171450" lvl="0" indent="-171450" algn="ctr">
              <a:buFont typeface="Arial" charset="0"/>
              <a:buChar char="•"/>
            </a:pPr>
            <a:r>
              <a:rPr lang="en-US" dirty="0" smtClean="0"/>
              <a:t>Golda Meier</a:t>
            </a:r>
          </a:p>
          <a:p>
            <a:pPr marL="171450" lvl="0" indent="-171450" algn="ctr">
              <a:buFont typeface="Arial" charset="0"/>
              <a:buChar char="•"/>
            </a:pPr>
            <a:r>
              <a:rPr lang="en-US" dirty="0" smtClean="0"/>
              <a:t>Margaret </a:t>
            </a:r>
            <a:r>
              <a:rPr lang="en-US" dirty="0"/>
              <a:t>Thatcher, </a:t>
            </a:r>
            <a:r>
              <a:rPr lang="en-US" dirty="0" smtClean="0"/>
              <a:t>et </a:t>
            </a:r>
            <a:r>
              <a:rPr lang="en-US" dirty="0"/>
              <a:t>Indira </a:t>
            </a:r>
            <a:r>
              <a:rPr lang="en-US" dirty="0" err="1"/>
              <a:t>Ghandi</a:t>
            </a:r>
            <a:r>
              <a:rPr lang="en-US" dirty="0"/>
              <a:t> </a:t>
            </a:r>
            <a:r>
              <a:rPr lang="fr-CA" dirty="0"/>
              <a:t>devinrent les leaders politiques de leur pays grâce aux objectifs qu’elles s’étaient </a:t>
            </a:r>
            <a:r>
              <a:rPr lang="fr-CA" dirty="0" smtClean="0"/>
              <a:t>fixé</a:t>
            </a:r>
            <a:r>
              <a:rPr lang="en-US" dirty="0" smtClean="0"/>
              <a:t>.</a:t>
            </a:r>
            <a:endParaRPr lang="en-US" dirty="0"/>
          </a:p>
        </p:txBody>
      </p:sp>
    </p:spTree>
    <p:extLst>
      <p:ext uri="{BB962C8B-B14F-4D97-AF65-F5344CB8AC3E}">
        <p14:creationId xmlns:p14="http://schemas.microsoft.com/office/powerpoint/2010/main" val="1669561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542925" y="2397125"/>
            <a:ext cx="7886700" cy="4351338"/>
          </a:xfrm>
        </p:spPr>
        <p:txBody>
          <a:bodyPr>
            <a:normAutofit/>
          </a:bodyPr>
          <a:lstStyle/>
          <a:p>
            <a:pPr marL="0" indent="0" algn="ctr">
              <a:buNone/>
            </a:pPr>
            <a:r>
              <a:rPr lang="en-US" b="1" dirty="0">
                <a:solidFill>
                  <a:srgbClr val="7030A0"/>
                </a:solidFill>
              </a:rPr>
              <a:t>John Maxwell </a:t>
            </a:r>
            <a:r>
              <a:rPr lang="fr-CA" b="1" dirty="0">
                <a:solidFill>
                  <a:srgbClr val="7030A0"/>
                </a:solidFill>
              </a:rPr>
              <a:t>suggère les six étapes suivantes pour atteindre nos objectifs</a:t>
            </a:r>
            <a:r>
              <a:rPr lang="fr-CA" dirty="0"/>
              <a:t> </a:t>
            </a:r>
            <a:r>
              <a:rPr lang="en-US" b="1" dirty="0" smtClean="0">
                <a:solidFill>
                  <a:srgbClr val="7030A0"/>
                </a:solidFill>
              </a:rPr>
              <a:t>: </a:t>
            </a:r>
            <a:endParaRPr lang="en-US" b="1" dirty="0">
              <a:solidFill>
                <a:srgbClr val="7030A0"/>
              </a:solidFill>
            </a:endParaRPr>
          </a:p>
          <a:p>
            <a:pPr algn="ctr"/>
            <a:r>
              <a:rPr lang="fr-CA" dirty="0"/>
              <a:t>J’y pense    </a:t>
            </a:r>
            <a:endParaRPr lang="en-AU" dirty="0"/>
          </a:p>
          <a:p>
            <a:pPr algn="ctr"/>
            <a:r>
              <a:rPr lang="fr-CA" dirty="0"/>
              <a:t>Je le </a:t>
            </a:r>
            <a:r>
              <a:rPr lang="fr-CA" dirty="0" smtClean="0"/>
              <a:t>comprends</a:t>
            </a:r>
            <a:endParaRPr lang="en-AU" dirty="0"/>
          </a:p>
          <a:p>
            <a:pPr algn="ctr"/>
            <a:r>
              <a:rPr lang="fr-CA" dirty="0"/>
              <a:t>Je </a:t>
            </a:r>
            <a:r>
              <a:rPr lang="fr-CA" dirty="0" smtClean="0"/>
              <a:t>l’accepte</a:t>
            </a:r>
            <a:endParaRPr lang="en-AU" dirty="0"/>
          </a:p>
          <a:p>
            <a:pPr algn="ctr"/>
            <a:r>
              <a:rPr lang="fr-CA" dirty="0"/>
              <a:t>Je le </a:t>
            </a:r>
            <a:r>
              <a:rPr lang="fr-CA" dirty="0" smtClean="0"/>
              <a:t>recherche</a:t>
            </a:r>
            <a:endParaRPr lang="en-AU" dirty="0"/>
          </a:p>
          <a:p>
            <a:pPr algn="ctr"/>
            <a:r>
              <a:rPr lang="fr-CA" dirty="0"/>
              <a:t>Je </a:t>
            </a:r>
            <a:r>
              <a:rPr lang="fr-CA" dirty="0" smtClean="0"/>
              <a:t>l’obtiens</a:t>
            </a:r>
            <a:endParaRPr lang="en-AU" dirty="0"/>
          </a:p>
          <a:p>
            <a:pPr algn="ctr"/>
            <a:r>
              <a:rPr lang="fr-CA" dirty="0"/>
              <a:t>Je l’enseigne</a:t>
            </a:r>
            <a:endParaRPr lang="en-AU" dirty="0"/>
          </a:p>
          <a:p>
            <a:pPr marL="0" indent="0" algn="ctr">
              <a:buNone/>
            </a:pPr>
            <a:endParaRPr lang="en-US" dirty="0"/>
          </a:p>
        </p:txBody>
      </p:sp>
    </p:spTree>
    <p:extLst>
      <p:ext uri="{BB962C8B-B14F-4D97-AF65-F5344CB8AC3E}">
        <p14:creationId xmlns:p14="http://schemas.microsoft.com/office/powerpoint/2010/main" val="1223776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425700"/>
            <a:ext cx="7886700" cy="4432300"/>
          </a:xfrm>
        </p:spPr>
        <p:txBody>
          <a:bodyPr>
            <a:normAutofit/>
          </a:bodyPr>
          <a:lstStyle/>
          <a:p>
            <a:pPr marL="0" indent="0" algn="ctr">
              <a:buNone/>
            </a:pPr>
            <a:r>
              <a:rPr lang="fr-CA" dirty="0"/>
              <a:t>« Ce n'est pas que j'aie déjà remporté le prix, ou que j'aie déjà atteint la perfection; mais je cours, pour tâcher de le saisir, puisque moi aussi j'ai été saisi par Jésus Christ. Frères / sœurs,  je ne pense pas l'avoir saisi; mais je fais une chose: oubliant ce qui est en arrière et me portant vers ce qui est en </a:t>
            </a:r>
            <a:r>
              <a:rPr lang="fr-CA" dirty="0" smtClean="0"/>
              <a:t>avant,</a:t>
            </a:r>
            <a:r>
              <a:rPr lang="en-AU" dirty="0"/>
              <a:t> </a:t>
            </a:r>
            <a:r>
              <a:rPr lang="fr-CA" dirty="0" smtClean="0"/>
              <a:t>je </a:t>
            </a:r>
            <a:r>
              <a:rPr lang="fr-CA" dirty="0"/>
              <a:t>cours vers le but, pour remporter le prix de la vocation céleste de Dieu en Jésus Christ. » (</a:t>
            </a:r>
            <a:r>
              <a:rPr lang="fr-CA" dirty="0" err="1"/>
              <a:t>Philippiens</a:t>
            </a:r>
            <a:r>
              <a:rPr lang="fr-CA" dirty="0"/>
              <a:t> 3.12-14)</a:t>
            </a:r>
            <a:endParaRPr lang="en-AU" dirty="0"/>
          </a:p>
          <a:p>
            <a:pPr marL="0" indent="0" algn="ctr">
              <a:lnSpc>
                <a:spcPct val="100000"/>
              </a:lnSpc>
              <a:buNone/>
            </a:pPr>
            <a:endParaRPr lang="en-US" dirty="0"/>
          </a:p>
        </p:txBody>
      </p:sp>
    </p:spTree>
    <p:extLst>
      <p:ext uri="{BB962C8B-B14F-4D97-AF65-F5344CB8AC3E}">
        <p14:creationId xmlns:p14="http://schemas.microsoft.com/office/powerpoint/2010/main" val="19928444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302</TotalTime>
  <Words>435</Words>
  <Application>Microsoft Office PowerPoint</Application>
  <PresentationFormat>On-screen Show (4:3)</PresentationFormat>
  <Paragraphs>173</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Palatino Linotype</vt:lpstr>
      <vt:lpstr>Office Theme</vt:lpstr>
      <vt:lpstr>PowerPoint Presentation</vt:lpstr>
      <vt:lpstr>PowerPoint Presentation</vt:lpstr>
      <vt:lpstr>PowerPoint Presentation</vt:lpstr>
      <vt:lpstr>PowerPoint Presentation</vt:lpstr>
      <vt:lpstr>PowerPoint Presentation</vt:lpstr>
      <vt:lpstr>PowerPoint Presentation</vt:lpstr>
      <vt:lpstr>Des Femmes et des buts:</vt:lpstr>
      <vt:lpstr>PowerPoint Presentation</vt:lpstr>
      <vt:lpstr>PowerPoint Presentation</vt:lpstr>
      <vt:lpstr>EVA LUATION PERSONNELLE  </vt:lpstr>
      <vt:lpstr>MES OBJECTIFS DE L’ANNÉE</vt:lpstr>
      <vt:lpstr>EXERCICES DE DÉVELOPPEMENT PERSONNEL</vt:lpstr>
      <vt:lpstr>LE PRINCIPE DE LA RÉUSSITE</vt:lpstr>
      <vt:lpstr>MA PRIÈRE POUR AUJOURD’HUI</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Erna Johnson</cp:lastModifiedBy>
  <cp:revision>13</cp:revision>
  <dcterms:created xsi:type="dcterms:W3CDTF">2016-03-01T16:29:43Z</dcterms:created>
  <dcterms:modified xsi:type="dcterms:W3CDTF">2017-12-04T20:46:27Z</dcterms:modified>
</cp:coreProperties>
</file>