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tags/tag1.xml" ContentType="application/vnd.openxmlformats-officedocument.presentationml.tags+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51"/>
  </p:notesMasterIdLst>
  <p:sldIdLst>
    <p:sldId id="256" r:id="rId2"/>
    <p:sldId id="257" r:id="rId3"/>
    <p:sldId id="259" r:id="rId4"/>
    <p:sldId id="258" r:id="rId5"/>
    <p:sldId id="260" r:id="rId6"/>
    <p:sldId id="261" r:id="rId7"/>
    <p:sldId id="262" r:id="rId8"/>
    <p:sldId id="532" r:id="rId9"/>
    <p:sldId id="265" r:id="rId10"/>
    <p:sldId id="268" r:id="rId11"/>
    <p:sldId id="263" r:id="rId12"/>
    <p:sldId id="264" r:id="rId13"/>
    <p:sldId id="266" r:id="rId14"/>
    <p:sldId id="533" r:id="rId15"/>
    <p:sldId id="269" r:id="rId16"/>
    <p:sldId id="270" r:id="rId17"/>
    <p:sldId id="288" r:id="rId18"/>
    <p:sldId id="290" r:id="rId19"/>
    <p:sldId id="536" r:id="rId20"/>
    <p:sldId id="534" r:id="rId21"/>
    <p:sldId id="535" r:id="rId22"/>
    <p:sldId id="289" r:id="rId23"/>
    <p:sldId id="291" r:id="rId24"/>
    <p:sldId id="292" r:id="rId25"/>
    <p:sldId id="507" r:id="rId26"/>
    <p:sldId id="513" r:id="rId27"/>
    <p:sldId id="515" r:id="rId28"/>
    <p:sldId id="522" r:id="rId29"/>
    <p:sldId id="516" r:id="rId30"/>
    <p:sldId id="517" r:id="rId31"/>
    <p:sldId id="518" r:id="rId32"/>
    <p:sldId id="519" r:id="rId33"/>
    <p:sldId id="294" r:id="rId34"/>
    <p:sldId id="295" r:id="rId35"/>
    <p:sldId id="520" r:id="rId36"/>
    <p:sldId id="293" r:id="rId37"/>
    <p:sldId id="296" r:id="rId38"/>
    <p:sldId id="297" r:id="rId39"/>
    <p:sldId id="521" r:id="rId40"/>
    <p:sldId id="271" r:id="rId41"/>
    <p:sldId id="272" r:id="rId42"/>
    <p:sldId id="273" r:id="rId43"/>
    <p:sldId id="537" r:id="rId44"/>
    <p:sldId id="538" r:id="rId45"/>
    <p:sldId id="539" r:id="rId46"/>
    <p:sldId id="540" r:id="rId47"/>
    <p:sldId id="541" r:id="rId48"/>
    <p:sldId id="542" r:id="rId49"/>
    <p:sldId id="543" r:id="rId5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Style moyen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840"/>
    <p:restoredTop sz="94599"/>
  </p:normalViewPr>
  <p:slideViewPr>
    <p:cSldViewPr snapToGrid="0">
      <p:cViewPr varScale="1">
        <p:scale>
          <a:sx n="70" d="100"/>
          <a:sy n="70" d="100"/>
        </p:scale>
        <p:origin x="54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3D746B3-802E-3344-BF45-D825F4C140F2}" type="datetimeFigureOut">
              <a:rPr lang="fr-FR" smtClean="0"/>
              <a:t>05/02/2025</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12F28F3-81D4-7744-A670-EA902D0A628E}" type="slidenum">
              <a:rPr lang="fr-FR" smtClean="0"/>
              <a:t>‹N°›</a:t>
            </a:fld>
            <a:endParaRPr lang="fr-FR"/>
          </a:p>
        </p:txBody>
      </p:sp>
    </p:spTree>
    <p:extLst>
      <p:ext uri="{BB962C8B-B14F-4D97-AF65-F5344CB8AC3E}">
        <p14:creationId xmlns:p14="http://schemas.microsoft.com/office/powerpoint/2010/main" val="6684435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912F28F3-81D4-7744-A670-EA902D0A628E}" type="slidenum">
              <a:rPr lang="fr-FR" smtClean="0"/>
              <a:t>1</a:t>
            </a:fld>
            <a:endParaRPr lang="fr-FR"/>
          </a:p>
        </p:txBody>
      </p:sp>
    </p:spTree>
    <p:extLst>
      <p:ext uri="{BB962C8B-B14F-4D97-AF65-F5344CB8AC3E}">
        <p14:creationId xmlns:p14="http://schemas.microsoft.com/office/powerpoint/2010/main" val="121615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indent="71755" algn="just">
              <a:spcAft>
                <a:spcPts val="400"/>
              </a:spcAft>
            </a:pP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Jésus décide de leur partager cette intimité avec Moïse et Elie. Si Jésus permet que les disciples le voient transfiguré et accompagné de deux prophètes importants dans la mémoire collective, c’est certainement pour que la leçon sur sa véritable identité soit clairement retenue, une fois pour toutes. Après avoir enseigné à ses disciples ce qui l’attendait, certains, dont Pierre se fait l’écho, n’avaient toujours pas bien saisi le sérieux de ses discours, surtout dans leur réalisation imminente.</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912F28F3-81D4-7744-A670-EA902D0A628E}" type="slidenum">
              <a:rPr lang="fr-FR" smtClean="0"/>
              <a:t>10</a:t>
            </a:fld>
            <a:endParaRPr lang="fr-FR"/>
          </a:p>
        </p:txBody>
      </p:sp>
    </p:spTree>
    <p:extLst>
      <p:ext uri="{BB962C8B-B14F-4D97-AF65-F5344CB8AC3E}">
        <p14:creationId xmlns:p14="http://schemas.microsoft.com/office/powerpoint/2010/main" val="5631669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Ces deux personnages bibliques ne sont pas choisis au hasard puisqu’ils représentent plusieurs choses : (lire et commenter si nécessaire le tableau):</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912F28F3-81D4-7744-A670-EA902D0A628E}" type="slidenum">
              <a:rPr lang="fr-FR" smtClean="0"/>
              <a:t>11</a:t>
            </a:fld>
            <a:endParaRPr lang="fr-FR"/>
          </a:p>
        </p:txBody>
      </p:sp>
    </p:spTree>
    <p:extLst>
      <p:ext uri="{BB962C8B-B14F-4D97-AF65-F5344CB8AC3E}">
        <p14:creationId xmlns:p14="http://schemas.microsoft.com/office/powerpoint/2010/main" val="34518454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La scène de la transfiguration met en évidence plusieurs leçons à retenir :</a:t>
            </a:r>
          </a:p>
          <a:p>
            <a:pPr marL="342900" lvl="0" indent="-342900" algn="just">
              <a:spcAft>
                <a:spcPts val="400"/>
              </a:spcAft>
              <a:buFont typeface="Times New Roman" panose="02020603050405020304" pitchFamily="18" charset="0"/>
              <a:buChar char="-"/>
              <a:tabLst>
                <a:tab pos="457200" algn="l"/>
              </a:tabLst>
            </a:pPr>
            <a:r>
              <a:rPr lang="fr-FR" sz="1800" kern="100" dirty="0">
                <a:solidFill>
                  <a:srgbClr val="002060"/>
                </a:solidFill>
                <a:effectLst/>
                <a:latin typeface="Book Antiqua" panose="02040602050305030304" pitchFamily="18" charset="0"/>
                <a:ea typeface="Times New Roman" panose="02020603050405020304" pitchFamily="18" charset="0"/>
                <a:cs typeface="Times New Roman" panose="02020603050405020304" pitchFamily="18" charset="0"/>
              </a:rPr>
              <a:t>Jésus est vraiment l’envoyé de Dieu, différent des prophètes</a:t>
            </a:r>
            <a:endParaRPr lang="fr-RE" sz="2000" kern="100" dirty="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spcAft>
                <a:spcPts val="400"/>
              </a:spcAft>
              <a:buFont typeface="Times New Roman" panose="02020603050405020304" pitchFamily="18" charset="0"/>
              <a:buChar char="-"/>
              <a:tabLst>
                <a:tab pos="457200" algn="l"/>
              </a:tabLst>
            </a:pPr>
            <a:r>
              <a:rPr lang="fr-FR" sz="1800" kern="100" dirty="0">
                <a:solidFill>
                  <a:srgbClr val="002060"/>
                </a:solidFill>
                <a:effectLst/>
                <a:latin typeface="Book Antiqua" panose="02040602050305030304" pitchFamily="18" charset="0"/>
                <a:ea typeface="Times New Roman" panose="02020603050405020304" pitchFamily="18" charset="0"/>
                <a:cs typeface="Times New Roman" panose="02020603050405020304" pitchFamily="18" charset="0"/>
              </a:rPr>
              <a:t>Le lien avec l’ancienne alliance est confirmé</a:t>
            </a:r>
            <a:endParaRPr lang="fr-RE" sz="2000" kern="100" dirty="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spcAft>
                <a:spcPts val="400"/>
              </a:spcAft>
              <a:buFont typeface="Times New Roman" panose="02020603050405020304" pitchFamily="18" charset="0"/>
              <a:buChar char="-"/>
              <a:tabLst>
                <a:tab pos="457200" algn="l"/>
              </a:tabLst>
            </a:pPr>
            <a:r>
              <a:rPr lang="fr-FR" sz="1800" kern="100" dirty="0">
                <a:solidFill>
                  <a:srgbClr val="002060"/>
                </a:solidFill>
                <a:effectLst/>
                <a:latin typeface="Book Antiqua" panose="02040602050305030304" pitchFamily="18" charset="0"/>
                <a:ea typeface="Times New Roman" panose="02020603050405020304" pitchFamily="18" charset="0"/>
                <a:cs typeface="Times New Roman" panose="02020603050405020304" pitchFamily="18" charset="0"/>
              </a:rPr>
              <a:t>La messianité de Jésus est annoncée par la loi et les prophètes</a:t>
            </a:r>
            <a:endParaRPr lang="fr-RE" sz="2000" kern="100" dirty="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spcAft>
                <a:spcPts val="400"/>
              </a:spcAft>
              <a:buFont typeface="Times New Roman" panose="02020603050405020304" pitchFamily="18" charset="0"/>
              <a:buChar char="-"/>
              <a:tabLst>
                <a:tab pos="457200" algn="l"/>
              </a:tabLst>
            </a:pPr>
            <a:r>
              <a:rPr lang="fr-FR" sz="1800" kern="100" dirty="0">
                <a:solidFill>
                  <a:srgbClr val="002060"/>
                </a:solidFill>
                <a:effectLst/>
                <a:latin typeface="Book Antiqua" panose="02040602050305030304" pitchFamily="18" charset="0"/>
                <a:ea typeface="Times New Roman" panose="02020603050405020304" pitchFamily="18" charset="0"/>
                <a:cs typeface="Times New Roman" panose="02020603050405020304" pitchFamily="18" charset="0"/>
              </a:rPr>
              <a:t>Le ciel vient témoigner du soutien au fils de Dieu</a:t>
            </a:r>
            <a:endParaRPr lang="fr-RE" sz="2000" kern="100" dirty="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spcAft>
                <a:spcPts val="400"/>
              </a:spcAft>
              <a:buFont typeface="Times New Roman" panose="02020603050405020304" pitchFamily="18" charset="0"/>
              <a:buChar char="-"/>
              <a:tabLst>
                <a:tab pos="457200" algn="l"/>
              </a:tabLst>
            </a:pPr>
            <a:r>
              <a:rPr lang="fr-FR" sz="1800" kern="100" dirty="0">
                <a:solidFill>
                  <a:srgbClr val="002060"/>
                </a:solidFill>
                <a:effectLst/>
                <a:latin typeface="Book Antiqua" panose="02040602050305030304" pitchFamily="18" charset="0"/>
                <a:ea typeface="Times New Roman" panose="02020603050405020304" pitchFamily="18" charset="0"/>
                <a:cs typeface="Times New Roman" panose="02020603050405020304" pitchFamily="18" charset="0"/>
              </a:rPr>
              <a:t>Le salut concerne tous les hommes</a:t>
            </a:r>
            <a:endParaRPr lang="fr-RE" sz="2000" kern="100" dirty="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912F28F3-81D4-7744-A670-EA902D0A628E}" type="slidenum">
              <a:rPr lang="fr-FR" smtClean="0"/>
              <a:t>12</a:t>
            </a:fld>
            <a:endParaRPr lang="fr-FR"/>
          </a:p>
        </p:txBody>
      </p:sp>
    </p:spTree>
    <p:extLst>
      <p:ext uri="{BB962C8B-B14F-4D97-AF65-F5344CB8AC3E}">
        <p14:creationId xmlns:p14="http://schemas.microsoft.com/office/powerpoint/2010/main" val="34941762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Si Jésus permet que les disciples le voient transfiguré et accompagné de deux prophètes importants dans la mémoire collective, c’est certainement pour que la leçon sur sa véritable identité soit clairement retenue, une fois pour toutes. Après avoir enseigné à ses disciples ce qui l’attendait, certains, dont Pierre se fait l’écho, n’avaient toujours pas bien saisi le sérieux de ses discours, surtout dans leur réalisation imminente.</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912F28F3-81D4-7744-A670-EA902D0A628E}" type="slidenum">
              <a:rPr lang="fr-FR" smtClean="0"/>
              <a:t>13</a:t>
            </a:fld>
            <a:endParaRPr lang="fr-FR"/>
          </a:p>
        </p:txBody>
      </p:sp>
    </p:spTree>
    <p:extLst>
      <p:ext uri="{BB962C8B-B14F-4D97-AF65-F5344CB8AC3E}">
        <p14:creationId xmlns:p14="http://schemas.microsoft.com/office/powerpoint/2010/main" val="23853282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indent="71755" algn="just">
              <a:spcAft>
                <a:spcPts val="400"/>
              </a:spcAft>
            </a:pP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Ce clin d’œil du ciel est nécessaire à ce stade, tant pour Jésus que pour les disciples qui vraisemblablement étaient pressentis par Jésus pour conduire son Eglise. Il préparait également la mission qui sera proclamation de l’amour de Dieu devenu homme, un amour accessible. Il donne des gages de certitude pour que le royaume avance avec des signes concrets, des témoignages véridiques. Jésus ne prend pas un seul témoin mais trois, pour donner de la crédibilité et de la consistance à cette révélation, ce retour aux sources pour des fils d’Abraham certes mais surtout pour que la Bonne Nouvelle trouve là un enracinement universel, avec le sceau d’une révélation particulière.</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pPr indent="71755" algn="just">
              <a:spcAft>
                <a:spcPts val="400"/>
              </a:spcAft>
            </a:pP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Les trois disciples, Pierre, Jacques et Jean, avaient probablement besoin de certitudes plus fortes avant de voir leur vocation prendre son véritable essor. Pourquoi ces trois sinon parce qu’ils avaient peut-</a:t>
            </a:r>
            <a:r>
              <a:rPr lang="fr-FR" sz="1800" kern="100" dirty="0">
                <a:solidFill>
                  <a:srgbClr val="FF0000"/>
                </a:solidFill>
                <a:effectLst/>
                <a:latin typeface="Book Antiqua" panose="02040602050305030304" pitchFamily="18" charset="0"/>
                <a:ea typeface="Calibri" panose="020F0502020204030204" pitchFamily="34" charset="0"/>
                <a:cs typeface="Times New Roman" panose="02020603050405020304" pitchFamily="18" charset="0"/>
              </a:rPr>
              <a:t>être commencé à percer le mystère du Christ ou peut-être pas du tout et donc ils avaient besoin de comprendre pour annoncer ! Ils sont surpris par l’événement, ils sont fatigués ou abasourdis mais ils ont suffisamment de lucidité pour entendre la déclaration « Celui-ci est mon Fils bien-aimé ! » L’esprit qui dirige les porte-parole de Dieu poursuit son œuvre dans le cœur et dans les esprits. Les disciples ont pu intégrer cette parole venue du ciel car ce sont eux qui la transmettront plus tard.</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912F28F3-81D4-7744-A670-EA902D0A628E}" type="slidenum">
              <a:rPr lang="fr-FR" smtClean="0"/>
              <a:t>14</a:t>
            </a:fld>
            <a:endParaRPr lang="fr-FR"/>
          </a:p>
        </p:txBody>
      </p:sp>
    </p:spTree>
    <p:extLst>
      <p:ext uri="{BB962C8B-B14F-4D97-AF65-F5344CB8AC3E}">
        <p14:creationId xmlns:p14="http://schemas.microsoft.com/office/powerpoint/2010/main" val="37767987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La Transfiguration ramène au baptême de Jésus, car à cette occasion aussi, le ciel s’était ouvert et en plus de l’apparition d’une colombe, une voix se fit entendre pour proclamer la filialité entre Jésus et Dieu et l’amour qui lui fut témoigné est un gage de l’amour de Dieu pour tous les hommes. « Dès qu’il fut baptisé, Jésus sortit de l’eau. Voici que les cieux s’ouvrirent et il vit l’Esprit de Dieu descendre comme une colombe et venir sur lui. Et voici qu’une voix venant des cieux disait: "Celui-ci est mon Fils bien-aimé, celui qu’il m’a plu de choisir ». (Matthieu 3.16,17)</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912F28F3-81D4-7744-A670-EA902D0A628E}" type="slidenum">
              <a:rPr lang="fr-FR" smtClean="0"/>
              <a:t>15</a:t>
            </a:fld>
            <a:endParaRPr lang="fr-FR"/>
          </a:p>
        </p:txBody>
      </p:sp>
    </p:spTree>
    <p:extLst>
      <p:ext uri="{BB962C8B-B14F-4D97-AF65-F5344CB8AC3E}">
        <p14:creationId xmlns:p14="http://schemas.microsoft.com/office/powerpoint/2010/main" val="11801152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indent="71755" algn="just">
              <a:spcAft>
                <a:spcPts val="400"/>
              </a:spcAft>
            </a:pP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Le choix de Jésus est confirmé par ce que voient les trois disciples. Sa rencontre avec Moïse et Elie, les deux prophètes par excellence, donne une confirmation de sa messianité et de sa divinité.</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pPr indent="71755" algn="just">
              <a:spcAft>
                <a:spcPts val="400"/>
              </a:spcAft>
            </a:pP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La révélation qui a lieu au baptême de Jésus permet de considérer l’intérêt que porte le ciel à l’Incarnation. Les prophéties ont annoncé la grossesse, la naissance mais pour le baptême et la transfiguration, une voix se fait entendre directement du ciel. Quel privilège pour ceux qui en furent témoins ! Nous aussi aimerions bien entendre pareille voix du ciel, et surtout devant des témoins pour que la parole de Dieu résonne avec encore plus d’intensité. Mais notre vision des choses ne correspondant pas à celle du Seigneur, nous sommes tenus de porter notre foi sur ce qui nous est parvenu grâce à la parole écrite.</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pPr indent="71755" algn="just">
              <a:spcAft>
                <a:spcPts val="400"/>
              </a:spcAft>
            </a:pP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Faut-il que le ciel s’ouvre pour que nous croyions ? Faut-il une transfiguration aujourd’hui pour que notre salut soit crédible ? A la lumière de ce que disent les Évangiles, nous sommes appelés à plutôt nous tourner vers le Christ et nous laisser transformer par lui, ce qui ne manquerait ni de confirmer notre propre baptême ni le sacrifice substitutif du Christ, sacrifice qui nous permet d’accéder à la vie.</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912F28F3-81D4-7744-A670-EA902D0A628E}" type="slidenum">
              <a:rPr lang="fr-FR" smtClean="0"/>
              <a:t>16</a:t>
            </a:fld>
            <a:endParaRPr lang="fr-FR"/>
          </a:p>
        </p:txBody>
      </p:sp>
    </p:spTree>
    <p:extLst>
      <p:ext uri="{BB962C8B-B14F-4D97-AF65-F5344CB8AC3E}">
        <p14:creationId xmlns:p14="http://schemas.microsoft.com/office/powerpoint/2010/main" val="8378773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indent="71755" algn="just">
              <a:spcAft>
                <a:spcPts val="400"/>
              </a:spcAft>
            </a:pPr>
            <a:r>
              <a:rPr lang="fr-FR" sz="1800" kern="100" dirty="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D’où vient la nécessité d’une mort sacrificielle ?</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71755" algn="just" defTabSz="914400" rtl="0" eaLnBrk="1" fontAlgn="auto" latinLnBrk="0" hangingPunct="1">
              <a:lnSpc>
                <a:spcPct val="100000"/>
              </a:lnSpc>
              <a:spcBef>
                <a:spcPts val="0"/>
              </a:spcBef>
              <a:spcAft>
                <a:spcPts val="400"/>
              </a:spcAft>
              <a:buClrTx/>
              <a:buSzTx/>
              <a:buFontTx/>
              <a:buNone/>
              <a:tabLst/>
              <a:defRPr/>
            </a:pP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Le jour de son baptême, et en voyant Jésus venir à lui, Jean le Baptiseur annonce clairement à la foule que Jésus est l’Agneau de Dieu qui ôte le péché du monde » (Jean 1.29) Pourquoi Jésus est-il présenté, à juste titre, comme un agneau qui a la vertu d’expier les péchés ?</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Espace réservé du numéro de diapositive 3"/>
          <p:cNvSpPr>
            <a:spLocks noGrp="1"/>
          </p:cNvSpPr>
          <p:nvPr>
            <p:ph type="sldNum" sz="quarter" idx="5"/>
          </p:nvPr>
        </p:nvSpPr>
        <p:spPr/>
        <p:txBody>
          <a:bodyPr/>
          <a:lstStyle/>
          <a:p>
            <a:fld id="{912F28F3-81D4-7744-A670-EA902D0A628E}" type="slidenum">
              <a:rPr lang="fr-FR" smtClean="0"/>
              <a:t>17</a:t>
            </a:fld>
            <a:endParaRPr lang="fr-FR"/>
          </a:p>
        </p:txBody>
      </p:sp>
    </p:spTree>
    <p:extLst>
      <p:ext uri="{BB962C8B-B14F-4D97-AF65-F5344CB8AC3E}">
        <p14:creationId xmlns:p14="http://schemas.microsoft.com/office/powerpoint/2010/main" val="7259206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Je répète la question, pour que cela soit clair pour tous : d’où vient la nécessité d’une mort sacrificielle ?</a:t>
            </a:r>
          </a:p>
          <a:p>
            <a:r>
              <a:rPr lang="fr-FR" dirty="0"/>
              <a:t>Trois aspects présents dans la Bible permettent de répondre à cette question :</a:t>
            </a:r>
          </a:p>
          <a:p>
            <a:r>
              <a:rPr lang="fr-FR" sz="1200" dirty="0"/>
              <a:t>La désobéissance amène la mort</a:t>
            </a:r>
          </a:p>
          <a:p>
            <a:r>
              <a:rPr lang="fr-FR" sz="1200" dirty="0"/>
              <a:t>Le péché est incompatible avec l’arbre de vie</a:t>
            </a:r>
          </a:p>
          <a:p>
            <a:r>
              <a:rPr lang="fr-FR" sz="1200" dirty="0"/>
              <a:t>L’innocence pour couvrir le coupable</a:t>
            </a:r>
          </a:p>
          <a:p>
            <a:pPr indent="71755" algn="just">
              <a:spcAft>
                <a:spcPts val="400"/>
              </a:spcAft>
            </a:pPr>
            <a:r>
              <a:rPr lang="fr-FR" dirty="0"/>
              <a:t>À partir de ce point, faisons un inventaire rapide de ce qui a amené le sacrifice de Jésus…Je relèverai 7 points pour répondre à la question du jour.</a:t>
            </a:r>
          </a:p>
          <a:p>
            <a:endParaRPr lang="fr-FR" dirty="0"/>
          </a:p>
        </p:txBody>
      </p:sp>
      <p:sp>
        <p:nvSpPr>
          <p:cNvPr id="4" name="Espace réservé du numéro de diapositive 3"/>
          <p:cNvSpPr>
            <a:spLocks noGrp="1"/>
          </p:cNvSpPr>
          <p:nvPr>
            <p:ph type="sldNum" sz="quarter" idx="5"/>
          </p:nvPr>
        </p:nvSpPr>
        <p:spPr/>
        <p:txBody>
          <a:bodyPr/>
          <a:lstStyle/>
          <a:p>
            <a:fld id="{912F28F3-81D4-7744-A670-EA902D0A628E}" type="slidenum">
              <a:rPr lang="fr-FR" smtClean="0"/>
              <a:t>18</a:t>
            </a:fld>
            <a:endParaRPr lang="fr-FR"/>
          </a:p>
        </p:txBody>
      </p:sp>
    </p:spTree>
    <p:extLst>
      <p:ext uri="{BB962C8B-B14F-4D97-AF65-F5344CB8AC3E}">
        <p14:creationId xmlns:p14="http://schemas.microsoft.com/office/powerpoint/2010/main" val="12561198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Un premier signal est envoyé dans le récit de la chute et qui évoque, entre autres, la décision-jugement de Dieu face au conflit qui s’instaure entre le serpent séducteur et la femme auteure de la première transgression : « </a:t>
            </a:r>
            <a:r>
              <a:rPr lang="fr-RE" sz="1800" i="1" kern="100" dirty="0">
                <a:effectLst/>
                <a:latin typeface="Book Antiqua" panose="02040602050305030304" pitchFamily="18" charset="0"/>
                <a:ea typeface="Calibri" panose="020F0502020204030204" pitchFamily="34" charset="0"/>
                <a:cs typeface="Times New Roman" panose="02020603050405020304" pitchFamily="18" charset="0"/>
              </a:rPr>
              <a:t>Je mettrai de l’hostilité entre toi et la femme, entre ta descendance et sa descendance : celle-ci t’écrasera la tête, et tu lui mordras le talon</a:t>
            </a:r>
            <a:r>
              <a:rPr lang="fr-RE" sz="1800" kern="100" dirty="0">
                <a:effectLst/>
                <a:latin typeface="Book Antiqua" panose="02040602050305030304" pitchFamily="18" charset="0"/>
                <a:ea typeface="Calibri" panose="020F0502020204030204" pitchFamily="34" charset="0"/>
                <a:cs typeface="Times New Roman" panose="02020603050405020304" pitchFamily="18" charset="0"/>
              </a:rPr>
              <a:t>. » (Genèse 3.15) Un conflit éclate à cause du péché, il sera sanglant et un descendant de la femme sera en confrontation directe avec le serpent, que le livre de l’Apocalypse révèle comme étant le diable, le Satan séducteur et menteur (Apocalypse 12.7-9). </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912F28F3-81D4-7744-A670-EA902D0A628E}" type="slidenum">
              <a:rPr lang="fr-FR" smtClean="0"/>
              <a:t>19</a:t>
            </a:fld>
            <a:endParaRPr lang="fr-FR"/>
          </a:p>
        </p:txBody>
      </p:sp>
    </p:spTree>
    <p:extLst>
      <p:ext uri="{BB962C8B-B14F-4D97-AF65-F5344CB8AC3E}">
        <p14:creationId xmlns:p14="http://schemas.microsoft.com/office/powerpoint/2010/main" val="34633987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800" dirty="0">
                <a:effectLst/>
                <a:latin typeface="Book Antiqua" panose="02040602050305030304" pitchFamily="18" charset="0"/>
                <a:ea typeface="Calibri" panose="020F0502020204030204" pitchFamily="34" charset="0"/>
                <a:cs typeface="Times New Roman" panose="02020603050405020304" pitchFamily="18" charset="0"/>
              </a:rPr>
              <a:t>Quand la pandémie du Covid-19 battait son plein et que les autorités parlaient des vaccins, comment aviez-vous réagi alors ? Le vaccin était-il à vos yeux comme une aide ou une menace sanitaire ? Avez-vous déjà imaginé que les gouvernements des différents états avaient un plan en tête, une sorte de conspiration pour éliminer les plus vulnérables et en même temps pour permettre à de riches industriels de s’enrichir avec la vente de vaccins ? </a:t>
            </a:r>
            <a:endParaRPr lang="fr-FR" dirty="0"/>
          </a:p>
        </p:txBody>
      </p:sp>
      <p:sp>
        <p:nvSpPr>
          <p:cNvPr id="4" name="Espace réservé du numéro de diapositive 3"/>
          <p:cNvSpPr>
            <a:spLocks noGrp="1"/>
          </p:cNvSpPr>
          <p:nvPr>
            <p:ph type="sldNum" sz="quarter" idx="5"/>
          </p:nvPr>
        </p:nvSpPr>
        <p:spPr/>
        <p:txBody>
          <a:bodyPr/>
          <a:lstStyle/>
          <a:p>
            <a:fld id="{912F28F3-81D4-7744-A670-EA902D0A628E}" type="slidenum">
              <a:rPr lang="fr-FR" smtClean="0"/>
              <a:t>2</a:t>
            </a:fld>
            <a:endParaRPr lang="fr-FR"/>
          </a:p>
        </p:txBody>
      </p:sp>
    </p:spTree>
    <p:extLst>
      <p:ext uri="{BB962C8B-B14F-4D97-AF65-F5344CB8AC3E}">
        <p14:creationId xmlns:p14="http://schemas.microsoft.com/office/powerpoint/2010/main" val="7996010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just">
              <a:spcAft>
                <a:spcPts val="400"/>
              </a:spcAft>
            </a:pP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Un deuxième signal est envoyé dans le récit de la chute et qui évoque, entre autres, la réaction de Dieu pour la protection de l’homme pécheur. L’homme a essayé de cacher la « honte de sa nudité » en se faisant une ceinture de feuilles de figuier, mais le rédacteur rend évident la situation désespérée de l’humain dès lors qu’il s’éloigne du Seigneur, le Dieu de la création.</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400"/>
              </a:spcAft>
            </a:pP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 </a:t>
            </a:r>
            <a:r>
              <a:rPr lang="fr-FR" sz="1800" i="1" kern="100" dirty="0">
                <a:effectLst/>
                <a:latin typeface="Book Antiqua" panose="02040602050305030304" pitchFamily="18" charset="0"/>
                <a:ea typeface="Calibri" panose="020F0502020204030204" pitchFamily="34" charset="0"/>
                <a:cs typeface="Times New Roman" panose="02020603050405020304" pitchFamily="18" charset="0"/>
              </a:rPr>
              <a:t>L’Éternel-Dieu fit pour l’homme et pour sa femme des tuniques de peau, et les en vêtit.</a:t>
            </a: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 » (Genèse 3.21) Qu’implique une telle information ? Est-ce pour dire qu’ils étaient encore nus ? Ou bien est-ce pour dire que l’homme ne pouvait résoudre le problème du péché, car un coupable ne peut couvrir sa propre faute et les conséquences qui en découlent. Seul Dieu peut prendre en main une telle démarche et la grande leçon ici est le sacrifice implicite d’un innocent pour couvrir la honte et le désespoir de l’humain. Ce premier message est de portée messianique, il dit d’avance qu’un innocent souffrira à cause de la cassure causée par le péché. </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912F28F3-81D4-7744-A670-EA902D0A628E}" type="slidenum">
              <a:rPr lang="fr-FR" smtClean="0"/>
              <a:t>20</a:t>
            </a:fld>
            <a:endParaRPr lang="fr-FR"/>
          </a:p>
        </p:txBody>
      </p:sp>
    </p:spTree>
    <p:extLst>
      <p:ext uri="{BB962C8B-B14F-4D97-AF65-F5344CB8AC3E}">
        <p14:creationId xmlns:p14="http://schemas.microsoft.com/office/powerpoint/2010/main" val="40380676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just">
              <a:spcAft>
                <a:spcPts val="400"/>
              </a:spcAft>
            </a:pPr>
            <a:r>
              <a:rPr lang="fr-FR" sz="1800" kern="100" dirty="0">
                <a:solidFill>
                  <a:srgbClr val="FF0000"/>
                </a:solidFill>
                <a:effectLst/>
                <a:latin typeface="Book Antiqua" panose="02040602050305030304" pitchFamily="18" charset="0"/>
                <a:ea typeface="Calibri" panose="020F0502020204030204" pitchFamily="34" charset="0"/>
                <a:cs typeface="Times New Roman" panose="02020603050405020304" pitchFamily="18" charset="0"/>
              </a:rPr>
              <a:t>Un troisième signal est donné lorsque Dieu demandera à Abraham d’offrir son fils unique, son enfant bien-aimé, fils de la promesse, Isaac. (clic)</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400"/>
              </a:spcAft>
            </a:pPr>
            <a:r>
              <a:rPr lang="fr-FR" sz="1800" kern="100" dirty="0">
                <a:solidFill>
                  <a:srgbClr val="FF0000"/>
                </a:solidFill>
                <a:effectLst/>
                <a:latin typeface="Book Antiqua" panose="02040602050305030304" pitchFamily="18" charset="0"/>
                <a:ea typeface="Calibri" panose="020F0502020204030204" pitchFamily="34" charset="0"/>
                <a:cs typeface="Times New Roman" panose="02020603050405020304" pitchFamily="18" charset="0"/>
              </a:rPr>
              <a:t>« </a:t>
            </a:r>
            <a:r>
              <a:rPr lang="fr-FR" sz="1800" i="1" kern="100" dirty="0">
                <a:effectLst/>
                <a:latin typeface="Book Antiqua" panose="02040602050305030304" pitchFamily="18" charset="0"/>
                <a:ea typeface="Calibri" panose="020F0502020204030204" pitchFamily="34" charset="0"/>
                <a:cs typeface="Times New Roman" panose="02020603050405020304" pitchFamily="18" charset="0"/>
              </a:rPr>
              <a:t>Dieu dit : Prends ton fils, je te prie, ton fils unique, celui que tu aimes, Isaac ; va-t’en au pays de </a:t>
            </a:r>
            <a:r>
              <a:rPr lang="fr-FR" sz="1800" i="1" kern="100" dirty="0" err="1">
                <a:effectLst/>
                <a:latin typeface="Book Antiqua" panose="02040602050305030304" pitchFamily="18" charset="0"/>
                <a:ea typeface="Calibri" panose="020F0502020204030204" pitchFamily="34" charset="0"/>
                <a:cs typeface="Times New Roman" panose="02020603050405020304" pitchFamily="18" charset="0"/>
              </a:rPr>
              <a:t>Moriya</a:t>
            </a:r>
            <a:r>
              <a:rPr lang="fr-FR" sz="1800" i="1" kern="100" dirty="0">
                <a:effectLst/>
                <a:latin typeface="Book Antiqua" panose="02040602050305030304" pitchFamily="18" charset="0"/>
                <a:ea typeface="Calibri" panose="020F0502020204030204" pitchFamily="34" charset="0"/>
                <a:cs typeface="Times New Roman" panose="02020603050405020304" pitchFamily="18" charset="0"/>
              </a:rPr>
              <a:t> et là, offre-le en holocauste sur l'une des montagnes que je t’indiquerai</a:t>
            </a:r>
            <a:r>
              <a:rPr lang="fr-FR" sz="1800" kern="100" dirty="0">
                <a:solidFill>
                  <a:srgbClr val="FF0000"/>
                </a:solidFill>
                <a:effectLst/>
                <a:latin typeface="Book Antiqua" panose="02040602050305030304" pitchFamily="18" charset="0"/>
                <a:ea typeface="Calibri" panose="020F0502020204030204" pitchFamily="34" charset="0"/>
                <a:cs typeface="Times New Roman" panose="02020603050405020304" pitchFamily="18" charset="0"/>
              </a:rPr>
              <a:t>. » (Genèse 22.2)</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400"/>
              </a:spcAft>
            </a:pPr>
            <a:r>
              <a:rPr lang="fr-FR" sz="1800" dirty="0">
                <a:solidFill>
                  <a:srgbClr val="FF0000"/>
                </a:solidFill>
                <a:effectLst/>
                <a:latin typeface="Book Antiqua" panose="02040602050305030304" pitchFamily="18" charset="0"/>
                <a:ea typeface="Calibri" panose="020F0502020204030204" pitchFamily="34" charset="0"/>
                <a:cs typeface="Times New Roman" panose="02020603050405020304" pitchFamily="18" charset="0"/>
              </a:rPr>
              <a:t>C’est quelque chose de terrible, de dramatiquement terrible, mais le patriarche se soumet à la volonté de Dieu. Dans le récit de ce moment terrible, Isaac demande à son père (clic) : </a:t>
            </a:r>
            <a:r>
              <a:rPr lang="fr-FR" sz="1800" i="1" kern="100" dirty="0">
                <a:effectLst/>
                <a:latin typeface="Book Antiqua" panose="02040602050305030304" pitchFamily="18" charset="0"/>
                <a:ea typeface="Calibri" panose="020F0502020204030204" pitchFamily="34" charset="0"/>
                <a:cs typeface="Times New Roman" panose="02020603050405020304" pitchFamily="18" charset="0"/>
              </a:rPr>
              <a:t>« Isaac parla à son père Abraham : « Mon père », dit-il, et Abraham répondit : « Me voici, mon fils. » Il reprit : « Voici le feu et les bûches ; où est l’agneau pour l’holocauste ? » Abraham répondit : « Dieu saura voir l’agneau pour l’holocauste, mon fils. » Tous deux continuèrent à aller ensemble.</a:t>
            </a:r>
            <a:r>
              <a:rPr lang="fr-FR" sz="1800" kern="100" dirty="0">
                <a:solidFill>
                  <a:srgbClr val="FF0000"/>
                </a:solidFill>
                <a:effectLst/>
                <a:latin typeface="Book Antiqua" panose="02040602050305030304" pitchFamily="18" charset="0"/>
                <a:ea typeface="Calibri" panose="020F0502020204030204" pitchFamily="34" charset="0"/>
                <a:cs typeface="Times New Roman" panose="02020603050405020304" pitchFamily="18" charset="0"/>
              </a:rPr>
              <a:t> » (Genèse 22.7,8) En d’autres termes, il dit que l’Éternel verra lui-même comment gérer cette histoire de sacrifice du fils unique… </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400"/>
              </a:spcAft>
            </a:pPr>
            <a:r>
              <a:rPr lang="fr-FR" sz="1800" kern="100" dirty="0">
                <a:solidFill>
                  <a:srgbClr val="FF0000"/>
                </a:solidFill>
                <a:effectLst/>
                <a:latin typeface="Book Antiqua" panose="02040602050305030304" pitchFamily="18" charset="0"/>
                <a:ea typeface="Calibri" panose="020F0502020204030204" pitchFamily="34" charset="0"/>
                <a:cs typeface="Times New Roman" panose="02020603050405020304" pitchFamily="18" charset="0"/>
              </a:rPr>
              <a:t>Dieu ne lui aurait pas demandé de tuer son fils, mais il voulait certainement lui montrer, à lui le père de la foi, ce qui allait se produire un jour et comment « toutes les nations de la terre » allaient être bénies par sa descendance… »</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912F28F3-81D4-7744-A670-EA902D0A628E}" type="slidenum">
              <a:rPr lang="fr-FR" smtClean="0"/>
              <a:t>21</a:t>
            </a:fld>
            <a:endParaRPr lang="fr-FR"/>
          </a:p>
        </p:txBody>
      </p:sp>
    </p:spTree>
    <p:extLst>
      <p:ext uri="{BB962C8B-B14F-4D97-AF65-F5344CB8AC3E}">
        <p14:creationId xmlns:p14="http://schemas.microsoft.com/office/powerpoint/2010/main" val="19563773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just">
              <a:spcAft>
                <a:spcPts val="400"/>
              </a:spcAft>
            </a:pPr>
            <a:r>
              <a:rPr lang="fr-FR" sz="1800" kern="100" dirty="0">
                <a:solidFill>
                  <a:srgbClr val="FF0000"/>
                </a:solidFill>
                <a:effectLst/>
                <a:latin typeface="Book Antiqua" panose="02040602050305030304" pitchFamily="18" charset="0"/>
                <a:ea typeface="Calibri" panose="020F0502020204030204" pitchFamily="34" charset="0"/>
                <a:cs typeface="Times New Roman" panose="02020603050405020304" pitchFamily="18" charset="0"/>
              </a:rPr>
              <a:t>Un quatrième signal apparaît lorsque Dieu demande aux enfants d’Israël de faire un sanctuaire : « Ils me feront un sanctuaire et j’habiterai au milieu d’eux » (Exode 25.8). Dieu demande aux enfants d’Israël de faire un sanctuaire, d’après un modèle bien défini et avec un rituel précis pour montrer le caractère organisé du traitement du péché et de l’obtention du pardon. Le sanctuaire israélite apporte une réponse au problème du péché et enseigne que c’est le sacrifice d’un innocent qui enlève la culpabilité du pécheur. Le sang doit couler et l’animal innocent est offert en sacrifice expiatoire. Je vous encourage à lire ce chapitre 25 avec une attention particulière et une fois que vous l’aurez bien compris, parcourez les chapitres suivants dans le livre de l’Exode. </a:t>
            </a:r>
            <a:r>
              <a:rPr lang="fr-FR" sz="1800" i="1" kern="100" dirty="0">
                <a:solidFill>
                  <a:srgbClr val="FF0000"/>
                </a:solidFill>
                <a:effectLst/>
                <a:latin typeface="Book Antiqua" panose="02040602050305030304" pitchFamily="18" charset="0"/>
                <a:ea typeface="Calibri" panose="020F0502020204030204" pitchFamily="34" charset="0"/>
                <a:cs typeface="Times New Roman" panose="02020603050405020304" pitchFamily="18" charset="0"/>
              </a:rPr>
              <a:t>Si vous souhaitez une Bible, n’hésitez pas à en faire la demande auprès de notre équipe d’accueil…</a:t>
            </a:r>
            <a:endParaRPr lang="fr-RE" sz="1800" i="1"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Espace réservé du numéro de diapositive 3"/>
          <p:cNvSpPr>
            <a:spLocks noGrp="1"/>
          </p:cNvSpPr>
          <p:nvPr>
            <p:ph type="sldNum" sz="quarter" idx="5"/>
          </p:nvPr>
        </p:nvSpPr>
        <p:spPr/>
        <p:txBody>
          <a:bodyPr/>
          <a:lstStyle/>
          <a:p>
            <a:fld id="{912F28F3-81D4-7744-A670-EA902D0A628E}" type="slidenum">
              <a:rPr lang="fr-FR" smtClean="0"/>
              <a:t>22</a:t>
            </a:fld>
            <a:endParaRPr lang="fr-FR"/>
          </a:p>
        </p:txBody>
      </p:sp>
    </p:spTree>
    <p:extLst>
      <p:ext uri="{BB962C8B-B14F-4D97-AF65-F5344CB8AC3E}">
        <p14:creationId xmlns:p14="http://schemas.microsoft.com/office/powerpoint/2010/main" val="6483827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Le sanctuaire israélite apporte une réponse au problème du péché et enseigne que c’est le sacrifice d’un innocent qui enlève la culpabilité du pécheur. Le sang doit couler et l’animal innocent est offert en sacrifice expiatoire.</a:t>
            </a:r>
          </a:p>
        </p:txBody>
      </p:sp>
      <p:sp>
        <p:nvSpPr>
          <p:cNvPr id="4" name="Espace réservé du numéro de diapositive 3"/>
          <p:cNvSpPr>
            <a:spLocks noGrp="1"/>
          </p:cNvSpPr>
          <p:nvPr>
            <p:ph type="sldNum" sz="quarter" idx="5"/>
          </p:nvPr>
        </p:nvSpPr>
        <p:spPr/>
        <p:txBody>
          <a:bodyPr/>
          <a:lstStyle/>
          <a:p>
            <a:fld id="{912F28F3-81D4-7744-A670-EA902D0A628E}" type="slidenum">
              <a:rPr lang="fr-FR" smtClean="0"/>
              <a:t>23</a:t>
            </a:fld>
            <a:endParaRPr lang="fr-FR"/>
          </a:p>
        </p:txBody>
      </p:sp>
    </p:spTree>
    <p:extLst>
      <p:ext uri="{BB962C8B-B14F-4D97-AF65-F5344CB8AC3E}">
        <p14:creationId xmlns:p14="http://schemas.microsoft.com/office/powerpoint/2010/main" val="10523293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Les sacrifices expiatoires (comme les autres sacrifices) demandaient un animal pur, sans tâche, sans défaut corporel et symbolisant la mort d’un innocent…</a:t>
            </a:r>
          </a:p>
        </p:txBody>
      </p:sp>
      <p:sp>
        <p:nvSpPr>
          <p:cNvPr id="4" name="Espace réservé du numéro de diapositive 3"/>
          <p:cNvSpPr>
            <a:spLocks noGrp="1"/>
          </p:cNvSpPr>
          <p:nvPr>
            <p:ph type="sldNum" sz="quarter" idx="5"/>
          </p:nvPr>
        </p:nvSpPr>
        <p:spPr/>
        <p:txBody>
          <a:bodyPr/>
          <a:lstStyle/>
          <a:p>
            <a:fld id="{0F8C38DC-DF99-8342-8550-7B396D01D19A}" type="slidenum">
              <a:rPr lang="fr-FR" smtClean="0"/>
              <a:t>24</a:t>
            </a:fld>
            <a:endParaRPr lang="fr-FR"/>
          </a:p>
        </p:txBody>
      </p:sp>
    </p:spTree>
    <p:extLst>
      <p:ext uri="{BB962C8B-B14F-4D97-AF65-F5344CB8AC3E}">
        <p14:creationId xmlns:p14="http://schemas.microsoft.com/office/powerpoint/2010/main" val="136925791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just">
              <a:spcAft>
                <a:spcPts val="400"/>
              </a:spcAft>
            </a:pPr>
            <a:r>
              <a:rPr lang="fr-FR" sz="1800" kern="100" dirty="0">
                <a:solidFill>
                  <a:srgbClr val="FF0000"/>
                </a:solidFill>
                <a:effectLst/>
                <a:latin typeface="Book Antiqua" panose="02040602050305030304" pitchFamily="18" charset="0"/>
                <a:ea typeface="Calibri" panose="020F0502020204030204" pitchFamily="34" charset="0"/>
                <a:cs typeface="Times New Roman" panose="02020603050405020304" pitchFamily="18" charset="0"/>
              </a:rPr>
              <a:t>Allez dans le chapitre 4 du 3</a:t>
            </a:r>
            <a:r>
              <a:rPr lang="fr-FR" sz="1800" kern="100" baseline="30000" dirty="0">
                <a:solidFill>
                  <a:srgbClr val="FF0000"/>
                </a:solidFill>
                <a:effectLst/>
                <a:latin typeface="Book Antiqua" panose="02040602050305030304" pitchFamily="18" charset="0"/>
                <a:ea typeface="Calibri" panose="020F0502020204030204" pitchFamily="34" charset="0"/>
                <a:cs typeface="Times New Roman" panose="02020603050405020304" pitchFamily="18" charset="0"/>
              </a:rPr>
              <a:t>e</a:t>
            </a:r>
            <a:r>
              <a:rPr lang="fr-FR" sz="1800" kern="100" dirty="0">
                <a:solidFill>
                  <a:srgbClr val="FF0000"/>
                </a:solidFill>
                <a:effectLst/>
                <a:latin typeface="Book Antiqua" panose="02040602050305030304" pitchFamily="18" charset="0"/>
                <a:ea typeface="Calibri" panose="020F0502020204030204" pitchFamily="34" charset="0"/>
                <a:cs typeface="Times New Roman" panose="02020603050405020304" pitchFamily="18" charset="0"/>
              </a:rPr>
              <a:t> livre de la Bible, le Lévitique, et vous comprendrez que Dieu ne plaisante pas avec la question du péché. Toutes els catégories sociales présentes au sein du peuple étaient concernées par le traitement du péché en vue de l’obtention du pardon.</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400"/>
              </a:spcAft>
            </a:pPr>
            <a:r>
              <a:rPr lang="fr-FR" sz="1800" kern="100" dirty="0">
                <a:solidFill>
                  <a:srgbClr val="FF0000"/>
                </a:solidFill>
                <a:effectLst/>
                <a:latin typeface="Book Antiqua" panose="02040602050305030304" pitchFamily="18" charset="0"/>
                <a:ea typeface="Calibri" panose="020F0502020204030204" pitchFamily="34" charset="0"/>
                <a:cs typeface="Times New Roman" panose="02020603050405020304" pitchFamily="18" charset="0"/>
              </a:rPr>
              <a:t>Il y avait là un rituel précis</a:t>
            </a:r>
            <a:r>
              <a:rPr lang="fr-FR" sz="18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fr-FR" sz="1800" kern="100" dirty="0">
                <a:solidFill>
                  <a:srgbClr val="FF0000"/>
                </a:solidFill>
                <a:effectLst/>
                <a:latin typeface="Book Antiqua" panose="02040602050305030304" pitchFamily="18" charset="0"/>
                <a:ea typeface="Calibri" panose="020F0502020204030204" pitchFamily="34" charset="0"/>
                <a:cs typeface="Times New Roman" panose="02020603050405020304" pitchFamily="18" charset="0"/>
              </a:rPr>
              <a:t>demandé par Dieu pour montrer le caractère horrible du péché, et que pour l’expier, c’est-à-dire l’enlever, le détacher, il fallait sacrifier un innocent.</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fr-FR" dirty="0"/>
              <a:t>.</a:t>
            </a:r>
          </a:p>
        </p:txBody>
      </p:sp>
      <p:sp>
        <p:nvSpPr>
          <p:cNvPr id="4" name="Espace réservé du numéro de diapositive 3"/>
          <p:cNvSpPr>
            <a:spLocks noGrp="1"/>
          </p:cNvSpPr>
          <p:nvPr>
            <p:ph type="sldNum" sz="quarter" idx="5"/>
          </p:nvPr>
        </p:nvSpPr>
        <p:spPr/>
        <p:txBody>
          <a:bodyPr/>
          <a:lstStyle/>
          <a:p>
            <a:fld id="{912F28F3-81D4-7744-A670-EA902D0A628E}" type="slidenum">
              <a:rPr lang="fr-FR" smtClean="0"/>
              <a:t>25</a:t>
            </a:fld>
            <a:endParaRPr lang="fr-FR"/>
          </a:p>
        </p:txBody>
      </p:sp>
    </p:spTree>
    <p:extLst>
      <p:ext uri="{BB962C8B-B14F-4D97-AF65-F5344CB8AC3E}">
        <p14:creationId xmlns:p14="http://schemas.microsoft.com/office/powerpoint/2010/main" val="382497646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Vous voyez, à la lumière de ce tableau, que tout le monde était concerné, c’est-à-dire toutes les catégories sociales et fonctionnelles (ou professionnelles). Notez ce qui est demandé dans le rituel du sang. Pensez toujours au caractère totalement innocent de l’animal qui est offert en sacrifice…</a:t>
            </a:r>
          </a:p>
        </p:txBody>
      </p:sp>
      <p:sp>
        <p:nvSpPr>
          <p:cNvPr id="4" name="Espace réservé du numéro de diapositive 3"/>
          <p:cNvSpPr>
            <a:spLocks noGrp="1"/>
          </p:cNvSpPr>
          <p:nvPr>
            <p:ph type="sldNum" sz="quarter" idx="5"/>
          </p:nvPr>
        </p:nvSpPr>
        <p:spPr/>
        <p:txBody>
          <a:bodyPr/>
          <a:lstStyle/>
          <a:p>
            <a:fld id="{912F28F3-81D4-7744-A670-EA902D0A628E}" type="slidenum">
              <a:rPr lang="fr-FR" smtClean="0"/>
              <a:t>26</a:t>
            </a:fld>
            <a:endParaRPr lang="fr-FR"/>
          </a:p>
        </p:txBody>
      </p:sp>
    </p:spTree>
    <p:extLst>
      <p:ext uri="{BB962C8B-B14F-4D97-AF65-F5344CB8AC3E}">
        <p14:creationId xmlns:p14="http://schemas.microsoft.com/office/powerpoint/2010/main" val="254564509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indent="71755" algn="just">
              <a:spcAft>
                <a:spcPts val="400"/>
              </a:spcAft>
            </a:pPr>
            <a:r>
              <a:rPr lang="fr-FR" sz="1800" kern="100" dirty="0">
                <a:solidFill>
                  <a:srgbClr val="FF0000"/>
                </a:solidFill>
                <a:effectLst/>
                <a:latin typeface="Book Antiqua" panose="02040602050305030304" pitchFamily="18" charset="0"/>
                <a:ea typeface="Calibri" panose="020F0502020204030204" pitchFamily="34" charset="0"/>
                <a:cs typeface="Times New Roman" panose="02020603050405020304" pitchFamily="18" charset="0"/>
              </a:rPr>
              <a:t>Dans le prolongement de ce cinquième élément, prenons un sixième qui lui est proche mais qui le dépasse de loin… Lisez le chapitre 16 du Lévitique et vous comprendrez la dimension universelle, collective du sacrifice expiatoire. La consigne est claire : »</a:t>
            </a:r>
            <a:r>
              <a:rPr lang="fr-FR" sz="1800" kern="1200" baseline="-25000" dirty="0">
                <a:solidFill>
                  <a:srgbClr val="000000"/>
                </a:solidFill>
                <a:effectLst/>
                <a:latin typeface="Book Antiqua" panose="02040602050305030304" pitchFamily="18" charset="0"/>
                <a:ea typeface="Times New Roman" panose="02020603050405020304" pitchFamily="18" charset="0"/>
                <a:cs typeface="Times New Roman" panose="02020603050405020304" pitchFamily="18" charset="0"/>
              </a:rPr>
              <a:t> </a:t>
            </a:r>
            <a:r>
              <a:rPr lang="fr-RE" sz="1800" i="1" kern="100" dirty="0">
                <a:solidFill>
                  <a:srgbClr val="FF0000"/>
                </a:solidFill>
                <a:effectLst/>
                <a:latin typeface="Book Antiqua" panose="02040602050305030304" pitchFamily="18" charset="0"/>
                <a:ea typeface="Calibri" panose="020F0502020204030204" pitchFamily="34" charset="0"/>
                <a:cs typeface="Times New Roman" panose="02020603050405020304" pitchFamily="18" charset="0"/>
              </a:rPr>
              <a:t>C'est ainsi qu'il fera l’expiation pour le sanctuaire à cause de l’impureté des Israélites, de leurs crimes et de tous leurs péchés. Il fera de même pour la tente de la Rencontre qui demeure avec eux au milieu de leur impureté. Il n’y aura personne dans la tente de la Rencontre lorsqu’il entrera pour faire l’expiation dans le sanctuaire, jusqu’à ce qu’il en sorte. Il fera l’expiation pour lui et pour sa famille, et pour toute l’assemblée d’Israël.</a:t>
            </a:r>
            <a:r>
              <a:rPr lang="fr-RE" sz="1800" kern="100" dirty="0">
                <a:solidFill>
                  <a:srgbClr val="FF0000"/>
                </a:solidFill>
                <a:effectLst/>
                <a:latin typeface="Book Antiqua" panose="02040602050305030304" pitchFamily="18" charset="0"/>
                <a:ea typeface="Calibri" panose="020F0502020204030204" pitchFamily="34" charset="0"/>
                <a:cs typeface="Times New Roman" panose="02020603050405020304" pitchFamily="18" charset="0"/>
              </a:rPr>
              <a:t> » (Lévitique 16.16,17)</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pPr indent="71755" algn="just">
              <a:spcAft>
                <a:spcPts val="400"/>
              </a:spcAft>
            </a:pPr>
            <a:r>
              <a:rPr lang="fr-FR" sz="1800" kern="100" dirty="0">
                <a:solidFill>
                  <a:srgbClr val="FF0000"/>
                </a:solidFill>
                <a:effectLst/>
                <a:latin typeface="Book Antiqua" panose="02040602050305030304" pitchFamily="18" charset="0"/>
                <a:ea typeface="Calibri" panose="020F0502020204030204" pitchFamily="34" charset="0"/>
                <a:cs typeface="Times New Roman" panose="02020603050405020304" pitchFamily="18" charset="0"/>
              </a:rPr>
              <a:t>Ce chapitre projette la figure du Christ lorsqu’il deviendra le Grand Prêtre par excellence, selon ce que le Nouveau Testament enseigne. Mais Jésus n’offre pas le sang d’un animal, même pur, sans tache et sans défaut : il s’offre lui-même en sacrifice. Il l’a annoncé à ses disciples, à plusieurs reprises. </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912F28F3-81D4-7744-A670-EA902D0A628E}" type="slidenum">
              <a:rPr lang="fr-FR" smtClean="0"/>
              <a:t>27</a:t>
            </a:fld>
            <a:endParaRPr lang="fr-FR"/>
          </a:p>
        </p:txBody>
      </p:sp>
    </p:spTree>
    <p:extLst>
      <p:ext uri="{BB962C8B-B14F-4D97-AF65-F5344CB8AC3E}">
        <p14:creationId xmlns:p14="http://schemas.microsoft.com/office/powerpoint/2010/main" val="27386393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Lisez ce chapitre et vous comprendrez la dimension universelle, collective du sacrifice expiatoire. Ce chapitre projette la figure du Christ lorsqu’il deviendra le Grand Prêtre par excellence, selon ce que le Nouveau Testament enseigne. Mais Jésus n’offre pas le sang d’un animal, même pur, sans tache et sans défaut : il s’offre lui-même en sacrifice. Il l’a annoncé à ses disciples, à plusieurs reprises. </a:t>
            </a:r>
          </a:p>
          <a:p>
            <a:r>
              <a:rPr lang="fr-FR" sz="1800" dirty="0">
                <a:solidFill>
                  <a:srgbClr val="FF0000"/>
                </a:solidFill>
                <a:effectLst/>
                <a:latin typeface="Book Antiqua" panose="02040602050305030304" pitchFamily="18" charset="0"/>
                <a:ea typeface="Calibri" panose="020F0502020204030204" pitchFamily="34" charset="0"/>
                <a:cs typeface="Times New Roman" panose="02020603050405020304" pitchFamily="18" charset="0"/>
              </a:rPr>
              <a:t>Ajoutez à ce rituel une parole prophétique qui présente le serviteur souffrant de Yahvé, qui n’est autre que la figure du Messie souffrant. Nous lisons au chapitre 53 du prophète Ésaïe :</a:t>
            </a:r>
            <a:r>
              <a:rPr lang="fr-RE" dirty="0">
                <a:effectLst/>
              </a:rPr>
              <a:t> </a:t>
            </a:r>
            <a:endParaRPr lang="fr-FR" dirty="0"/>
          </a:p>
        </p:txBody>
      </p:sp>
      <p:sp>
        <p:nvSpPr>
          <p:cNvPr id="4" name="Espace réservé du numéro de diapositive 3"/>
          <p:cNvSpPr>
            <a:spLocks noGrp="1"/>
          </p:cNvSpPr>
          <p:nvPr>
            <p:ph type="sldNum" sz="quarter" idx="5"/>
          </p:nvPr>
        </p:nvSpPr>
        <p:spPr/>
        <p:txBody>
          <a:bodyPr/>
          <a:lstStyle/>
          <a:p>
            <a:fld id="{912F28F3-81D4-7744-A670-EA902D0A628E}" type="slidenum">
              <a:rPr lang="fr-FR" smtClean="0"/>
              <a:t>28</a:t>
            </a:fld>
            <a:endParaRPr lang="fr-FR"/>
          </a:p>
        </p:txBody>
      </p:sp>
    </p:spTree>
    <p:extLst>
      <p:ext uri="{BB962C8B-B14F-4D97-AF65-F5344CB8AC3E}">
        <p14:creationId xmlns:p14="http://schemas.microsoft.com/office/powerpoint/2010/main" val="129772129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kern="100" dirty="0">
                <a:solidFill>
                  <a:srgbClr val="FF0000"/>
                </a:solidFill>
                <a:effectLst/>
                <a:latin typeface="Book Antiqua" panose="02040602050305030304" pitchFamily="18" charset="0"/>
                <a:ea typeface="Calibri" panose="020F0502020204030204" pitchFamily="34" charset="0"/>
                <a:cs typeface="Times New Roman" panose="02020603050405020304" pitchFamily="18" charset="0"/>
              </a:rPr>
              <a:t>Ajoutez à ce rituel un septième élément, sous la forme d’une parole prophétique qui présente le serviteur souffrant de Yahvé, qui n’est autre que la figure du Messie souffrant. Nous lisons au chapitre 53 du prophète Ésaïe : (à lire selon le rythme de votre causerie – voir aussi les diapos suivantes)</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912F28F3-81D4-7744-A670-EA902D0A628E}" type="slidenum">
              <a:rPr lang="fr-FR" smtClean="0"/>
              <a:t>29</a:t>
            </a:fld>
            <a:endParaRPr lang="fr-FR"/>
          </a:p>
        </p:txBody>
      </p:sp>
    </p:spTree>
    <p:extLst>
      <p:ext uri="{BB962C8B-B14F-4D97-AF65-F5344CB8AC3E}">
        <p14:creationId xmlns:p14="http://schemas.microsoft.com/office/powerpoint/2010/main" val="1737837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just">
              <a:spcAft>
                <a:spcPts val="400"/>
              </a:spcAft>
            </a:pP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Beaucoup de choses ont été dites et aucune information n’arrive à tenir toute seule, comme une vérité solide et efficace.</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fr-FR" sz="1800" dirty="0">
                <a:effectLst/>
                <a:latin typeface="Book Antiqua" panose="02040602050305030304" pitchFamily="18" charset="0"/>
                <a:ea typeface="Calibri" panose="020F0502020204030204" pitchFamily="34" charset="0"/>
                <a:cs typeface="Times New Roman" panose="02020603050405020304" pitchFamily="18" charset="0"/>
              </a:rPr>
              <a:t>Mais les Évangiles racontent que la croix se dresse comme un témoignage de l’amour de Dieu. </a:t>
            </a:r>
            <a:endParaRPr lang="fr-FR" dirty="0"/>
          </a:p>
        </p:txBody>
      </p:sp>
      <p:sp>
        <p:nvSpPr>
          <p:cNvPr id="4" name="Espace réservé du numéro de diapositive 3"/>
          <p:cNvSpPr>
            <a:spLocks noGrp="1"/>
          </p:cNvSpPr>
          <p:nvPr>
            <p:ph type="sldNum" sz="quarter" idx="5"/>
          </p:nvPr>
        </p:nvSpPr>
        <p:spPr/>
        <p:txBody>
          <a:bodyPr/>
          <a:lstStyle/>
          <a:p>
            <a:fld id="{912F28F3-81D4-7744-A670-EA902D0A628E}" type="slidenum">
              <a:rPr lang="fr-FR" smtClean="0"/>
              <a:t>3</a:t>
            </a:fld>
            <a:endParaRPr lang="fr-FR"/>
          </a:p>
        </p:txBody>
      </p:sp>
    </p:spTree>
    <p:extLst>
      <p:ext uri="{BB962C8B-B14F-4D97-AF65-F5344CB8AC3E}">
        <p14:creationId xmlns:p14="http://schemas.microsoft.com/office/powerpoint/2010/main" val="61675176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912F28F3-81D4-7744-A670-EA902D0A628E}" type="slidenum">
              <a:rPr lang="fr-FR" smtClean="0"/>
              <a:t>30</a:t>
            </a:fld>
            <a:endParaRPr lang="fr-FR"/>
          </a:p>
        </p:txBody>
      </p:sp>
    </p:spTree>
    <p:extLst>
      <p:ext uri="{BB962C8B-B14F-4D97-AF65-F5344CB8AC3E}">
        <p14:creationId xmlns:p14="http://schemas.microsoft.com/office/powerpoint/2010/main" val="123374404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just">
              <a:spcAft>
                <a:spcPts val="400"/>
              </a:spcAft>
            </a:pPr>
            <a:r>
              <a:rPr lang="fr-RE" sz="1800" kern="100" dirty="0">
                <a:solidFill>
                  <a:srgbClr val="FF0000"/>
                </a:solidFill>
                <a:effectLst/>
                <a:latin typeface="Book Antiqua" panose="02040602050305030304" pitchFamily="18" charset="0"/>
                <a:ea typeface="Calibri" panose="020F0502020204030204" pitchFamily="34" charset="0"/>
                <a:cs typeface="Times New Roman" panose="02020603050405020304" pitchFamily="18" charset="0"/>
              </a:rPr>
              <a:t>Jésus réalise cette œuvre de serviteur souffrant qui prend sur lui l’iniquité de tous les hommes. Il ne refuse pas que s’accomplisse la justice divine qui demande la mort du pécheur. Jésus prend sur lui nos péchés et il subit la mort pour nous sauver. </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400"/>
              </a:spcAft>
            </a:pPr>
            <a:r>
              <a:rPr lang="fr-RE" sz="1800" kern="100" dirty="0">
                <a:solidFill>
                  <a:srgbClr val="FF0000"/>
                </a:solidFill>
                <a:effectLst/>
                <a:latin typeface="Book Antiqua" panose="02040602050305030304" pitchFamily="18" charset="0"/>
                <a:ea typeface="Calibri" panose="020F0502020204030204" pitchFamily="34" charset="0"/>
                <a:cs typeface="Times New Roman" panose="02020603050405020304" pitchFamily="18" charset="0"/>
              </a:rPr>
              <a:t>Pour comprendre la signification du chemin de croix, il faut comprendre la notion de sacrifice. Jésus est celui qui incarne toutes les prophéties messianiques liées au salut de l’homme, à son pardon et à son acceptation par Dieu. Grâce à Jésus, les humains qui le souhaitent peuvent devenir des fils et des filles de Dieu et se préparer pour la vie éternelle.</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912F28F3-81D4-7744-A670-EA902D0A628E}" type="slidenum">
              <a:rPr lang="fr-FR" smtClean="0"/>
              <a:t>32</a:t>
            </a:fld>
            <a:endParaRPr lang="fr-FR"/>
          </a:p>
        </p:txBody>
      </p:sp>
    </p:spTree>
    <p:extLst>
      <p:ext uri="{BB962C8B-B14F-4D97-AF65-F5344CB8AC3E}">
        <p14:creationId xmlns:p14="http://schemas.microsoft.com/office/powerpoint/2010/main" val="179707628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D’autres récits précisent le rôle de sauveur attribué à Jésus, incarnant l’amour puissant de Dieu qui veut racheter le pécheur en offrant son propre fils…</a:t>
            </a:r>
          </a:p>
        </p:txBody>
      </p:sp>
      <p:sp>
        <p:nvSpPr>
          <p:cNvPr id="4" name="Espace réservé du numéro de diapositive 3"/>
          <p:cNvSpPr>
            <a:spLocks noGrp="1"/>
          </p:cNvSpPr>
          <p:nvPr>
            <p:ph type="sldNum" sz="quarter" idx="5"/>
          </p:nvPr>
        </p:nvSpPr>
        <p:spPr/>
        <p:txBody>
          <a:bodyPr/>
          <a:lstStyle/>
          <a:p>
            <a:fld id="{912F28F3-81D4-7744-A670-EA902D0A628E}" type="slidenum">
              <a:rPr lang="fr-FR" smtClean="0"/>
              <a:t>33</a:t>
            </a:fld>
            <a:endParaRPr lang="fr-FR"/>
          </a:p>
        </p:txBody>
      </p:sp>
    </p:spTree>
    <p:extLst>
      <p:ext uri="{BB962C8B-B14F-4D97-AF65-F5344CB8AC3E}">
        <p14:creationId xmlns:p14="http://schemas.microsoft.com/office/powerpoint/2010/main" val="407628863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Je pose à nouveau la question : </a:t>
            </a:r>
            <a:r>
              <a:rPr lang="fr-FR" dirty="0">
                <a:solidFill>
                  <a:srgbClr val="FFFF00"/>
                </a:solidFill>
              </a:rPr>
              <a:t>D’où vient la nécessité d’une mort sacrificielle ? La réponse est là, sous vos yeux. Retenez ces 5 leçons majeures venant de la croix sue laquelle Jésus a accepté d’être condamné. (</a:t>
            </a:r>
            <a:r>
              <a:rPr lang="fr-FR" dirty="0" err="1">
                <a:solidFill>
                  <a:srgbClr val="FFFF00"/>
                </a:solidFill>
              </a:rPr>
              <a:t>cmic</a:t>
            </a:r>
            <a:r>
              <a:rPr lang="fr-FR" dirty="0">
                <a:solidFill>
                  <a:srgbClr val="FFFF00"/>
                </a:solidFill>
              </a:rPr>
              <a:t>)</a:t>
            </a:r>
            <a:endParaRPr lang="fr-FR" dirty="0"/>
          </a:p>
        </p:txBody>
      </p:sp>
      <p:sp>
        <p:nvSpPr>
          <p:cNvPr id="4" name="Espace réservé du numéro de diapositive 3"/>
          <p:cNvSpPr>
            <a:spLocks noGrp="1"/>
          </p:cNvSpPr>
          <p:nvPr>
            <p:ph type="sldNum" sz="quarter" idx="5"/>
          </p:nvPr>
        </p:nvSpPr>
        <p:spPr/>
        <p:txBody>
          <a:bodyPr/>
          <a:lstStyle/>
          <a:p>
            <a:fld id="{0F8C38DC-DF99-8342-8550-7B396D01D19A}" type="slidenum">
              <a:rPr lang="fr-FR" smtClean="0"/>
              <a:t>37</a:t>
            </a:fld>
            <a:endParaRPr lang="fr-FR"/>
          </a:p>
        </p:txBody>
      </p:sp>
    </p:spTree>
    <p:extLst>
      <p:ext uri="{BB962C8B-B14F-4D97-AF65-F5344CB8AC3E}">
        <p14:creationId xmlns:p14="http://schemas.microsoft.com/office/powerpoint/2010/main" val="4835970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indent="71755" algn="just">
              <a:spcAft>
                <a:spcPts val="400"/>
              </a:spcAft>
            </a:pP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Après la résurrection de Jésus, Pierre est appelé à vivre une expérience personnelle de tolérance et d’ouverture, autres signes de la croix. Aussi est-il inspiré, face au Romain Corneille et à toute sa maison, de parler d’un Dieu qui ne fait acception de personne (voir Actes 10). Dieu n’a pas de préférence au niveau des races ou des cultures. Ceux qui cherchent à en établir une théorie exclusiviste et nationaliste se trompent et trompent ceux qui les écoutent. Ils se trompent de Dieu et vivent dans l’illusion permanente.</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pPr indent="71755" algn="just">
              <a:spcAft>
                <a:spcPts val="400"/>
              </a:spcAft>
            </a:pP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Pierre sera l’instrument divin pour donner un message de paix et d’espérance, un message dont Jésus est et doit rester le centre. En évoquant la personne du Christ, Pierre montre que c’est Dieu qui est à l’origine de la mission de celui qui a souffert l’opprobre. L’apôtre raconte comment Jésus a fait du bien autour de lui et cherchait à délivrer non seulement des troubles physiques mais il arrachait des âmes retenues captives par le diable.</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912F28F3-81D4-7744-A670-EA902D0A628E}" type="slidenum">
              <a:rPr lang="fr-FR" smtClean="0"/>
              <a:t>40</a:t>
            </a:fld>
            <a:endParaRPr lang="fr-FR"/>
          </a:p>
        </p:txBody>
      </p:sp>
    </p:spTree>
    <p:extLst>
      <p:ext uri="{BB962C8B-B14F-4D97-AF65-F5344CB8AC3E}">
        <p14:creationId xmlns:p14="http://schemas.microsoft.com/office/powerpoint/2010/main" val="264317967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indent="71755" algn="just">
              <a:spcAft>
                <a:spcPts val="400"/>
              </a:spcAft>
            </a:pP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La croix a un message de paix et de guérison, un message de restauration. En proclamant le Christ comme Sauveur, Pierre dit que sa souffrance n’a pas été vaine, car Dieu agissait réellement en et par Jésus pour que le salut des hommes devienne une réalité.</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fr-FR" sz="1800" dirty="0">
                <a:effectLst/>
                <a:latin typeface="Book Antiqua" panose="02040602050305030304" pitchFamily="18" charset="0"/>
                <a:ea typeface="Calibri" panose="020F0502020204030204" pitchFamily="34" charset="0"/>
                <a:cs typeface="Times New Roman" panose="02020603050405020304" pitchFamily="18" charset="0"/>
              </a:rPr>
              <a:t>Sans doute ses auditeurs ont-ils entendu parler de Jésus mais il est nécessaire de leur rappeler l’essentiel :  (LIRE LE TEXTE BIBLIQUE)</a:t>
            </a:r>
            <a:endParaRPr lang="fr-FR" dirty="0"/>
          </a:p>
        </p:txBody>
      </p:sp>
      <p:sp>
        <p:nvSpPr>
          <p:cNvPr id="4" name="Espace réservé du numéro de diapositive 3"/>
          <p:cNvSpPr>
            <a:spLocks noGrp="1"/>
          </p:cNvSpPr>
          <p:nvPr>
            <p:ph type="sldNum" sz="quarter" idx="5"/>
          </p:nvPr>
        </p:nvSpPr>
        <p:spPr/>
        <p:txBody>
          <a:bodyPr/>
          <a:lstStyle/>
          <a:p>
            <a:fld id="{912F28F3-81D4-7744-A670-EA902D0A628E}" type="slidenum">
              <a:rPr lang="fr-FR" smtClean="0"/>
              <a:t>41</a:t>
            </a:fld>
            <a:endParaRPr lang="fr-FR"/>
          </a:p>
        </p:txBody>
      </p:sp>
    </p:spTree>
    <p:extLst>
      <p:ext uri="{BB962C8B-B14F-4D97-AF65-F5344CB8AC3E}">
        <p14:creationId xmlns:p14="http://schemas.microsoft.com/office/powerpoint/2010/main" val="275547553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indent="71755" algn="just">
              <a:spcAft>
                <a:spcPts val="400"/>
              </a:spcAft>
            </a:pP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La prédication de l’Évangile puise sa force dans le récit de la souffrance et de la mort de Jésus-Christ. Pierre en fait état pour que tous ceux qui n’en furent pas témoins comprennent que le salut des hommes, de tous les hommes, passe obligatoirement par la mort et la résurrection de Jésus. La confession de foi, le baptême, le témoignage, la prédication et les prières des croyants y trouvent leur légitimité et leur raison d’être. C’est parce que Jésus a quitté aussi bien la croix que le tombeau que Corneille et chaque membre de sa maisonnée pouvaient entendre la Bonne Nouvelle du salut.</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pPr indent="71755" algn="just">
              <a:spcAft>
                <a:spcPts val="400"/>
              </a:spcAft>
            </a:pP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Pierre fait partie de ceux qui ont reçu l’ordre, au nom du pouvoir et de l’autorité du Christ, d’aller, de prêcher, de baptiser et d’enseigner la fidélité à toutes les nations, au nom du Père qui, par amour, a envoyé Jésus, au nom du Fils mort et ressuscité, devenu notre Seigneur et au nom du Saint-Esprit le consolateur, l’accompagnateur de notre itinéraire sur cette planète. (Matthieu 28.18-20)</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912F28F3-81D4-7744-A670-EA902D0A628E}" type="slidenum">
              <a:rPr lang="fr-FR" smtClean="0"/>
              <a:t>42</a:t>
            </a:fld>
            <a:endParaRPr lang="fr-FR"/>
          </a:p>
        </p:txBody>
      </p:sp>
    </p:spTree>
    <p:extLst>
      <p:ext uri="{BB962C8B-B14F-4D97-AF65-F5344CB8AC3E}">
        <p14:creationId xmlns:p14="http://schemas.microsoft.com/office/powerpoint/2010/main" val="76379673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Le chemin d’espérance n’est pas quelque chose de mystique ou de théorique. Il se découvre, se vérifie dans la loi qui régit le royaume de grâce, en attendant l’avènement du royaume de gloire, lorsque le Seigneur reviendra. Cette loi a un nom, le service et un territoire, la relation avec l’autre… Pour être dans le royaume de grâce et être bien considéré, Jésus nous demande un esprit de service. Il déclare </a:t>
            </a:r>
            <a:r>
              <a:rPr lang="fr-FR" sz="1800" kern="100" dirty="0">
                <a:effectLst/>
                <a:latin typeface="Book Antiqua" panose="02040602050305030304" pitchFamily="18" charset="0"/>
                <a:ea typeface="Calibri" panose="020F0502020204030204" pitchFamily="34" charset="0"/>
                <a:cs typeface="Times New Roman" panose="02020603050405020304" pitchFamily="18" charset="0"/>
                <a:sym typeface="Wingdings" pitchFamily="2" charset="2"/>
              </a:rPr>
              <a:t>(clic) </a:t>
            </a: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 «</a:t>
            </a:r>
            <a:r>
              <a:rPr lang="fr-FR" sz="1800" i="1" kern="100" dirty="0">
                <a:effectLst/>
                <a:latin typeface="Book Antiqua" panose="02040602050305030304" pitchFamily="18" charset="0"/>
                <a:ea typeface="Calibri" panose="020F0502020204030204" pitchFamily="34" charset="0"/>
                <a:cs typeface="Times New Roman" panose="02020603050405020304" pitchFamily="18" charset="0"/>
              </a:rPr>
              <a:t>Vous le savez, les chefs des nations les tiennent sous leur pouvoir et les grands sous leur domination. Il ne doit pas en être ainsi parmi vous. Au contraire, si quelqu’un veut être grand parmi vous, qu’il soit votre serviteur, et si quelqu’un veut être le premier parmi vous, qu’il soit votre esclave. C’est ainsi que le Fils de l’homme est venu non pour être servi, mais pour servir et donner sa vie en rançon pour la multitude</a:t>
            </a: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 » (Matthieu 20.25-28).</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912F28F3-81D4-7744-A670-EA902D0A628E}" type="slidenum">
              <a:rPr lang="fr-FR" smtClean="0"/>
              <a:t>43</a:t>
            </a:fld>
            <a:endParaRPr lang="fr-FR"/>
          </a:p>
        </p:txBody>
      </p:sp>
    </p:spTree>
    <p:extLst>
      <p:ext uri="{BB962C8B-B14F-4D97-AF65-F5344CB8AC3E}">
        <p14:creationId xmlns:p14="http://schemas.microsoft.com/office/powerpoint/2010/main" val="385639868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indent="71755" algn="just">
              <a:spcAft>
                <a:spcPts val="400"/>
              </a:spcAft>
            </a:pP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La croix fait ressortir l’esprit de service qui émanait de Jésus, de sa personne aussi bien que de ses actes. En acceptant de subir la croix, il a montré que le chemin du royaume des cieux passe par un esprit de renoncement, d’abandon d’un moi surdimensionné, de l’orgueil et de toute velléité de pouvoir ou de domination.</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912F28F3-81D4-7744-A670-EA902D0A628E}" type="slidenum">
              <a:rPr lang="fr-FR" smtClean="0"/>
              <a:t>44</a:t>
            </a:fld>
            <a:endParaRPr lang="fr-FR"/>
          </a:p>
        </p:txBody>
      </p:sp>
    </p:spTree>
    <p:extLst>
      <p:ext uri="{BB962C8B-B14F-4D97-AF65-F5344CB8AC3E}">
        <p14:creationId xmlns:p14="http://schemas.microsoft.com/office/powerpoint/2010/main" val="335680091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indent="71755" algn="just">
              <a:spcAft>
                <a:spcPts val="400"/>
              </a:spcAft>
            </a:pP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Avec Jésus-Christ comme chef du gouvernement du ciel, le premier critère de grandeur est le service. En d’autres termes, pour être grand aux yeux de Dieu, il faut faire preuve d’humilité. La Bible dit bien que Dieu fait preuve de bonté envers les humbles et qu’il n’approuve pas les orgueilleux (1Pierre 5.5-6 ; Proverbes 3.34). Il arrive que certains hommes se substituent à Dieu pour mettre des étiquettes sur leurs semblables. Mais Dieu, qui sonde les cœurs, l’intimité des pensées et des sentiments, sait qui est orgueilleux et qui ne l’est pas. </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pPr indent="71755" algn="just">
              <a:spcAft>
                <a:spcPts val="400"/>
              </a:spcAft>
            </a:pP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La capacité de renoncer à soi et se sacrifier pour les autres ne s’acquiert pas du jour au lendemain. Ce n’est qu’auprès de Jésus-Christ que nous pourrons développer une telle faculté. Qui d’autre que lui, serviteur des serviteurs, humble parmi les petits, lui le grand Roi qui a quitté l’honneur et la gloire de la cour céleste, saurait nous apprendre l’humilité dans le service ? </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pPr indent="71755" algn="just">
              <a:spcAft>
                <a:spcPts val="400"/>
              </a:spcAft>
            </a:pP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Aujourd’hui, le monde n’encourage ni à l’humilité ni au service puisque tout se paye, tout s’achète et tout se vend. Ce qui est gratuit finit par devenir suspect ou inintéressant. Dès que la notion de service est évoquée, les candidats se font rares. Le royaume de Dieu invite les hommes et les femmes de bonne volonté à se débarrasser de toute forme d’orgueil, de vanité pour se mettre au niveau des autres.</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912F28F3-81D4-7744-A670-EA902D0A628E}" type="slidenum">
              <a:rPr lang="fr-FR" smtClean="0"/>
              <a:t>45</a:t>
            </a:fld>
            <a:endParaRPr lang="fr-FR"/>
          </a:p>
        </p:txBody>
      </p:sp>
    </p:spTree>
    <p:extLst>
      <p:ext uri="{BB962C8B-B14F-4D97-AF65-F5344CB8AC3E}">
        <p14:creationId xmlns:p14="http://schemas.microsoft.com/office/powerpoint/2010/main" val="23558409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a:t>
            </a:r>
            <a:r>
              <a:rPr lang="fr-FR" sz="1800" i="1" kern="100" dirty="0">
                <a:effectLst/>
                <a:latin typeface="Book Antiqua" panose="02040602050305030304" pitchFamily="18" charset="0"/>
                <a:ea typeface="Calibri" panose="020F0502020204030204" pitchFamily="34" charset="0"/>
                <a:cs typeface="Times New Roman" panose="02020603050405020304" pitchFamily="18" charset="0"/>
              </a:rPr>
              <a:t>Avant d’aller plus loin, permettez-moi de prier avec vous</a:t>
            </a: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 Cet amour est manifesté dans l’humilité de Jésus et dans son obéissance. Ceux qui l’ont suivi ont appris certaines choses de lui mais n’ont pas toujours réellement compris la portée essentielle de sa mission et la signification existentielle de ses actions dans le quotidien partagé avec eux.</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912F28F3-81D4-7744-A670-EA902D0A628E}" type="slidenum">
              <a:rPr lang="fr-FR" smtClean="0"/>
              <a:t>4</a:t>
            </a:fld>
            <a:endParaRPr lang="fr-FR"/>
          </a:p>
        </p:txBody>
      </p:sp>
    </p:spTree>
    <p:extLst>
      <p:ext uri="{BB962C8B-B14F-4D97-AF65-F5344CB8AC3E}">
        <p14:creationId xmlns:p14="http://schemas.microsoft.com/office/powerpoint/2010/main" val="200421434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indent="71755" algn="just">
              <a:spcAft>
                <a:spcPts val="400"/>
              </a:spcAft>
            </a:pP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Trop souvent, nos réactions égocentriques nous rendent esclaves des circonstances et des hommes. En apprenant à vivre comme le seigneur nous le demande, nous finirons par être libres et vainqueurs, accessibles aux autres et nous aurons de la joie à rendre le bien pour le mal, à panser les blessures face aux insultes, à donner à l’autre une place d’honneur et à éviter tout esprit de concurrence et de rivalité. </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pPr indent="71755" algn="just">
              <a:spcAft>
                <a:spcPts val="400"/>
              </a:spcAft>
            </a:pP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Les chrétiens ne sont pas à l’abri des dérives évoquées plus haut. Jésus s’adresse à ses disciples en particulier, sachant que vivant dans un monde qui fonctionne sur le mode concurrentiel, égoïste et individualiste, ils seront en permanence tentés ou entraînés à moins de faire attention et de retourner régulièrement à la source de l’humilité et de l’esprit de service, c’est-à-dire à Jésus lui-même.</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pPr indent="71755" algn="just">
              <a:spcAft>
                <a:spcPts val="400"/>
              </a:spcAft>
            </a:pP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Quand Jésus accepte de se sacrifier, son esprit de service et de renoncement révèle son amour pour les humains. Je crois fermement que nous pouvons tous apprendre de lui, ce soir, demain et les jours d’après, aussi longtemps que nous vivrons.</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912F28F3-81D4-7744-A670-EA902D0A628E}" type="slidenum">
              <a:rPr lang="fr-FR" smtClean="0"/>
              <a:t>46</a:t>
            </a:fld>
            <a:endParaRPr lang="fr-FR"/>
          </a:p>
        </p:txBody>
      </p:sp>
    </p:spTree>
    <p:extLst>
      <p:ext uri="{BB962C8B-B14F-4D97-AF65-F5344CB8AC3E}">
        <p14:creationId xmlns:p14="http://schemas.microsoft.com/office/powerpoint/2010/main" val="9644674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b="1" i="1" kern="100" dirty="0">
                <a:solidFill>
                  <a:srgbClr val="000000"/>
                </a:solidFill>
                <a:effectLst/>
                <a:latin typeface="Book Antiqua" panose="02040602050305030304" pitchFamily="18" charset="0"/>
                <a:ea typeface="Times New Roman" panose="02020603050405020304" pitchFamily="18" charset="0"/>
                <a:cs typeface="Times New Roman" panose="02020603050405020304" pitchFamily="18" charset="0"/>
              </a:rPr>
              <a:t>Pour conclure, alors que la chorale /le groupe/ou la personne va attirer notre attention sur le message de la croix, laissez-moi vous dire ceci : </a:t>
            </a:r>
            <a:endParaRPr lang="fr-RE" sz="1800" b="1" kern="100"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indent="36195" algn="just">
              <a:spcAft>
                <a:spcPts val="400"/>
              </a:spcAft>
            </a:pP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La croix du Christ montre que Dieu nous aime </a:t>
            </a:r>
            <a:r>
              <a:rPr lang="fr-FR" sz="1800" i="1" kern="100" dirty="0">
                <a:effectLst/>
                <a:latin typeface="Book Antiqua" panose="02040602050305030304" pitchFamily="18" charset="0"/>
                <a:ea typeface="Calibri" panose="020F0502020204030204" pitchFamily="34" charset="0"/>
                <a:cs typeface="Times New Roman" panose="02020603050405020304" pitchFamily="18" charset="0"/>
              </a:rPr>
              <a:t>dans</a:t>
            </a: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 et </a:t>
            </a:r>
            <a:r>
              <a:rPr lang="fr-FR" sz="1800" i="1" kern="100" dirty="0">
                <a:effectLst/>
                <a:latin typeface="Book Antiqua" panose="02040602050305030304" pitchFamily="18" charset="0"/>
                <a:ea typeface="Calibri" panose="020F0502020204030204" pitchFamily="34" charset="0"/>
                <a:cs typeface="Times New Roman" panose="02020603050405020304" pitchFamily="18" charset="0"/>
              </a:rPr>
              <a:t>malgré</a:t>
            </a: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 la souffrance. Dieu ne craint pas le péché. Il n’est ni déstabilisé ni surpris par tout ce que le mal engendre : il assume la liberté donnée à ses créatures mais il n’est pas indifférent à leur sort car son amour est encore plus grand et plus fort que le péché. La croix est là pour le prouver. Soyez donc attentifs aux paroles qui vont résonner dans quelques instants… (</a:t>
            </a:r>
            <a:r>
              <a:rPr lang="fr-FR" sz="1800" i="1" kern="100" dirty="0">
                <a:effectLst/>
                <a:latin typeface="Book Antiqua" panose="02040602050305030304" pitchFamily="18" charset="0"/>
                <a:ea typeface="Calibri" panose="020F0502020204030204" pitchFamily="34" charset="0"/>
                <a:cs typeface="Times New Roman" panose="02020603050405020304" pitchFamily="18" charset="0"/>
              </a:rPr>
              <a:t>Laisser du temps pour le chant</a:t>
            </a: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pPr indent="36195" algn="just">
              <a:spcAft>
                <a:spcPts val="400"/>
              </a:spcAft>
            </a:pP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La croix qui se dresse dans l’histoire de la foi et dans l’Histoire tout court nous interroge sur notre avenir. Le Christ nous interpelle et nous sommes invités à le reconnaître en tant que ressuscité, ce qui est une exigence de base puisque notre foi y trouve sa légitimité et sa raison. Avec la reconnaissance devrait aussi se manifester la joie de l’amour, pour que l’espérance soit vivante en chacun de nous, en chaque disciple du Christ. Quand l’espérance n’est pas vécue dans la joie et dans la charité, elle devient théorie, lettre morte et elle risque de n’intéresser et d’interpeller personne autour de nous.</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912F28F3-81D4-7744-A670-EA902D0A628E}" type="slidenum">
              <a:rPr lang="fr-FR" smtClean="0"/>
              <a:t>47</a:t>
            </a:fld>
            <a:endParaRPr lang="fr-FR"/>
          </a:p>
        </p:txBody>
      </p:sp>
    </p:spTree>
    <p:extLst>
      <p:ext uri="{BB962C8B-B14F-4D97-AF65-F5344CB8AC3E}">
        <p14:creationId xmlns:p14="http://schemas.microsoft.com/office/powerpoint/2010/main" val="119536525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indent="36195" algn="just">
              <a:spcAft>
                <a:spcPts val="400"/>
              </a:spcAft>
            </a:pP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Si la mort paraît comme une ombre dans l’existence, la résurrection est la lumière qui éclate avec puissance et qui éclaire tout homme sur les perspectives que Jésus ouvre pour l’éternité. La pensée de la mort, pour le chrétien se transforme en l’espérance de la rencontre avec le Seigneur qui a promis la résurrection pour la vie éternelle à tous ceux qui placent en lui leur confiance. C’est un acte de foi, de dépendance mais c’est surtout une vision portée sur l’histoire de hommes sur cette planète.</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pPr indent="36195" algn="just">
              <a:spcAft>
                <a:spcPts val="400"/>
              </a:spcAft>
            </a:pP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La croix ne parle pas du passé de l’homme mais de son devenir ! Ce soir, mesdames et messieurs, si vous voulez répondre au message de la croix, je vous invite à vous approcher et je prierai pour vous. Que ce soit la première fois ou la énième fois que vous entendez cet appel, je vous encourage à donner votre cœur à Jésus. Si vous avez déjà rempli la petite carte, mettez la dans le panier que les hôtesses font passer et approchez-vous. Venez, n’hésitez pas. Si c’est nécessaire, demandez à votre voisin ou voisine de vous accompagner ou levez simplement la main, je viens vous chercher…</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pPr indent="36195" algn="just">
              <a:spcAft>
                <a:spcPts val="400"/>
              </a:spcAft>
            </a:pP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a:t>
            </a:r>
            <a:r>
              <a:rPr lang="fr-FR" sz="1800" i="1" kern="100" dirty="0">
                <a:effectLst/>
                <a:latin typeface="Book Antiqua" panose="02040602050305030304" pitchFamily="18" charset="0"/>
                <a:ea typeface="Calibri" panose="020F0502020204030204" pitchFamily="34" charset="0"/>
                <a:cs typeface="Times New Roman" panose="02020603050405020304" pitchFamily="18" charset="0"/>
              </a:rPr>
              <a:t>Le chant en background</a:t>
            </a: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pPr indent="36195" algn="just">
              <a:spcAft>
                <a:spcPts val="400"/>
              </a:spcAft>
            </a:pPr>
            <a:r>
              <a:rPr lang="fr-FR" sz="1800" i="1" kern="100" dirty="0">
                <a:effectLst/>
                <a:latin typeface="Book Antiqua" panose="02040602050305030304" pitchFamily="18" charset="0"/>
                <a:ea typeface="Calibri" panose="020F0502020204030204" pitchFamily="34" charset="0"/>
                <a:cs typeface="Times New Roman" panose="02020603050405020304" pitchFamily="18" charset="0"/>
              </a:rPr>
              <a:t>Prière d’engagement</a:t>
            </a: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…Amen !</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912F28F3-81D4-7744-A670-EA902D0A628E}" type="slidenum">
              <a:rPr lang="fr-FR" smtClean="0"/>
              <a:t>48</a:t>
            </a:fld>
            <a:endParaRPr lang="fr-FR"/>
          </a:p>
        </p:txBody>
      </p:sp>
    </p:spTree>
    <p:extLst>
      <p:ext uri="{BB962C8B-B14F-4D97-AF65-F5344CB8AC3E}">
        <p14:creationId xmlns:p14="http://schemas.microsoft.com/office/powerpoint/2010/main" val="2145960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indent="71755" algn="just">
              <a:spcAft>
                <a:spcPts val="400"/>
              </a:spcAft>
            </a:pP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La résurrection annoncée correspond à la vision du monde que Jésus voulait transmettre à ses disciples et dans le prolongement de la révélation, à chacun de nous. La mort pressentie inclut la souffrance mais la résurrection permettra de proclamer un évangile qui donne un sens à l’histoire des hommes.</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pPr indent="71755" algn="just">
              <a:spcAft>
                <a:spcPts val="400"/>
              </a:spcAft>
            </a:pP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Alors que la croix se profilait à l’horizon de Jésus, des événements vont montrer que l’œuvre de Dieu est toujours en cours dans nos cœurs. Il y a encore tant de choses à apprendre auprès du Maître, tant également à abandonner pour que nous saisissions le véritable sens de la croix et qu’en toute lucidité nous marchions avec le Seigneur.</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912F28F3-81D4-7744-A670-EA902D0A628E}" type="slidenum">
              <a:rPr lang="fr-FR" smtClean="0"/>
              <a:t>5</a:t>
            </a:fld>
            <a:endParaRPr lang="fr-FR"/>
          </a:p>
        </p:txBody>
      </p:sp>
    </p:spTree>
    <p:extLst>
      <p:ext uri="{BB962C8B-B14F-4D97-AF65-F5344CB8AC3E}">
        <p14:creationId xmlns:p14="http://schemas.microsoft.com/office/powerpoint/2010/main" val="23304554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indent="71755" algn="just">
              <a:spcAft>
                <a:spcPts val="400"/>
              </a:spcAft>
            </a:pP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Les disciples n’avaient certainement pas tout compris de Jésus. Ils ont essayé de répondre tant bien que mal à la question qu’il leur posa lorsqu’ils se trouvaient dans les villages de Césarée de Philippe, question ayant un lien avec son identité. (Matthieu 16.13-20 ; Marc 8.27-29 ; Luc 9.18-21).</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fr-FR" sz="1800" dirty="0">
                <a:effectLst/>
                <a:latin typeface="Book Antiqua" panose="02040602050305030304" pitchFamily="18" charset="0"/>
                <a:ea typeface="Calibri" panose="020F0502020204030204" pitchFamily="34" charset="0"/>
                <a:cs typeface="Times New Roman" panose="02020603050405020304" pitchFamily="18" charset="0"/>
              </a:rPr>
              <a:t>Jésus établit un lien entre la réponse à la question « Qui dit-on que je suis ? » et le moment douloureux de la croix. Pierre n’a pas voulu croire à cette éventualité. Il ne pouvait croire cela possible puisque très certainement, Dieu allait le délivrer de tout conflit et de tout complot. </a:t>
            </a:r>
            <a:endParaRPr lang="fr-FR" dirty="0"/>
          </a:p>
        </p:txBody>
      </p:sp>
      <p:sp>
        <p:nvSpPr>
          <p:cNvPr id="4" name="Espace réservé du numéro de diapositive 3"/>
          <p:cNvSpPr>
            <a:spLocks noGrp="1"/>
          </p:cNvSpPr>
          <p:nvPr>
            <p:ph type="sldNum" sz="quarter" idx="5"/>
          </p:nvPr>
        </p:nvSpPr>
        <p:spPr/>
        <p:txBody>
          <a:bodyPr/>
          <a:lstStyle/>
          <a:p>
            <a:fld id="{912F28F3-81D4-7744-A670-EA902D0A628E}" type="slidenum">
              <a:rPr lang="fr-FR" smtClean="0"/>
              <a:t>6</a:t>
            </a:fld>
            <a:endParaRPr lang="fr-FR"/>
          </a:p>
        </p:txBody>
      </p:sp>
    </p:spTree>
    <p:extLst>
      <p:ext uri="{BB962C8B-B14F-4D97-AF65-F5344CB8AC3E}">
        <p14:creationId xmlns:p14="http://schemas.microsoft.com/office/powerpoint/2010/main" val="32163909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indent="71755" algn="just">
              <a:spcAft>
                <a:spcPts val="400"/>
              </a:spcAft>
            </a:pP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Or Jésus réprimanda sévèrement son disciple en le qualifiant de Satan, ce qui pourrait surprendre. En somme, Jésus devinait la présence de l’adversaire qui voulait tout faire pour que le Christ n’aille pas jusqu’à la croix pour accomplir le sacrifice substitutif en faveur des hommes.</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pPr indent="71755" algn="just">
              <a:spcAft>
                <a:spcPts val="400"/>
              </a:spcAft>
            </a:pP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La suite des récits évangéliques montre que la vie auprès du Christ est une école à laquelle on s’inscrit en tout temps mais de laquelle on ne sort jamais diplômé. Six jours après le débat contradictoire sur son identité, il prend avec lui trois de ses disciples, Pierre, Jacques et Jean, qui plus tard allaient jouer un rôle </a:t>
            </a:r>
            <a:r>
              <a:rPr lang="fr-FR" sz="1800" dirty="0">
                <a:effectLst/>
                <a:latin typeface="Book Antiqua" panose="02040602050305030304" pitchFamily="18" charset="0"/>
                <a:ea typeface="Calibri" panose="020F0502020204030204" pitchFamily="34" charset="0"/>
                <a:cs typeface="Times New Roman" panose="02020603050405020304" pitchFamily="18" charset="0"/>
              </a:rPr>
              <a:t>important, et il décide de leur faire vivre un événement extraordinaire, et je suis sûr que plusieurs d’entre nous auraient tellement aimé expérimenter cela.</a:t>
            </a:r>
            <a:r>
              <a:rPr lang="fr-RE" sz="2800" dirty="0">
                <a:effectLst/>
              </a:rPr>
              <a:t> </a:t>
            </a: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(Matthieu17.1-9; Marc 9.1-13 ; Luc 9.28-36)</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912F28F3-81D4-7744-A670-EA902D0A628E}" type="slidenum">
              <a:rPr lang="fr-FR" smtClean="0"/>
              <a:t>7</a:t>
            </a:fld>
            <a:endParaRPr lang="fr-FR"/>
          </a:p>
        </p:txBody>
      </p:sp>
    </p:spTree>
    <p:extLst>
      <p:ext uri="{BB962C8B-B14F-4D97-AF65-F5344CB8AC3E}">
        <p14:creationId xmlns:p14="http://schemas.microsoft.com/office/powerpoint/2010/main" val="32305493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Les disciples, surtout ces trois leaders, avaient besoin de certitudes sur la divinité et la messianité de Jésus. Aux grands maux les grands remèdes : Jésus les invite à être témoins d’une des scènes les plus époustouflantes du récit de sa vie sur terre : sa transfiguration ! La scène est particulière et les disciples voient Jésus dans une attitude et un éclat jamais vus auparavant. De plus, il s’entretenait avec Moïse et Elie. </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912F28F3-81D4-7744-A670-EA902D0A628E}" type="slidenum">
              <a:rPr lang="fr-FR" smtClean="0"/>
              <a:t>8</a:t>
            </a:fld>
            <a:endParaRPr lang="fr-FR"/>
          </a:p>
        </p:txBody>
      </p:sp>
    </p:spTree>
    <p:extLst>
      <p:ext uri="{BB962C8B-B14F-4D97-AF65-F5344CB8AC3E}">
        <p14:creationId xmlns:p14="http://schemas.microsoft.com/office/powerpoint/2010/main" val="41536948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800" dirty="0">
                <a:effectLst/>
                <a:latin typeface="Book Antiqua" panose="02040602050305030304" pitchFamily="18" charset="0"/>
                <a:ea typeface="Calibri" panose="020F0502020204030204" pitchFamily="34" charset="0"/>
                <a:cs typeface="Times New Roman" panose="02020603050405020304" pitchFamily="18" charset="0"/>
              </a:rPr>
              <a:t>La transfiguration du Christ est l’un des événements les plus marquants des Évangiles. Par ailleurs, l’apparition de Moïse et d’Elie permet d’écarter toute zone d’ombre sur la mission de Jésus. Le choix de ces deux hommes d’envergure n’est pas fortuit. Il est théologiquement certain que Moïse représente ceux qui expérimenteront la résurrection. Écoutez ce que dit Ellen White, auteure déjà citée (lire la citation) </a:t>
            </a:r>
            <a:endParaRPr lang="fr-FR" dirty="0"/>
          </a:p>
        </p:txBody>
      </p:sp>
      <p:sp>
        <p:nvSpPr>
          <p:cNvPr id="4" name="Espace réservé du numéro de diapositive 3"/>
          <p:cNvSpPr>
            <a:spLocks noGrp="1"/>
          </p:cNvSpPr>
          <p:nvPr>
            <p:ph type="sldNum" sz="quarter" idx="5"/>
          </p:nvPr>
        </p:nvSpPr>
        <p:spPr/>
        <p:txBody>
          <a:bodyPr/>
          <a:lstStyle/>
          <a:p>
            <a:fld id="{912F28F3-81D4-7744-A670-EA902D0A628E}" type="slidenum">
              <a:rPr lang="fr-FR" smtClean="0"/>
              <a:t>9</a:t>
            </a:fld>
            <a:endParaRPr lang="fr-FR"/>
          </a:p>
        </p:txBody>
      </p:sp>
    </p:spTree>
    <p:extLst>
      <p:ext uri="{BB962C8B-B14F-4D97-AF65-F5344CB8AC3E}">
        <p14:creationId xmlns:p14="http://schemas.microsoft.com/office/powerpoint/2010/main" val="155320312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fr-FR"/>
              <a:t>Modifiez le style du titre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78ABE3C1-DBE1-495D-B57B-2849774B866A}" type="datetimeFigureOut">
              <a:rPr lang="en-US" dirty="0"/>
              <a:t>2/5/2025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255346" y="2750337"/>
            <a:ext cx="1171888" cy="1356442"/>
          </a:xfrm>
        </p:spPr>
        <p:txBody>
          <a:bodyPr/>
          <a:lstStyle/>
          <a:p>
            <a:fld id="{6D22F896-40B5-4ADD-8801-0D06FADFA095}" type="slidenum">
              <a:rPr lang="en-US" dirty="0"/>
              <a:t>‹N°›</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fr-FR"/>
              <a:t>Modifiez le style du titre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446C117F-5CCF-4837-BE5F-2B92066CAFAF}" type="datetimeFigureOut">
              <a:rPr lang="en-US" dirty="0"/>
              <a:t>2/5/2025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309"/>
            <a:ext cx="1154151" cy="1090789"/>
          </a:xfrm>
        </p:spPr>
        <p:txBody>
          <a:bodyPr/>
          <a:lstStyle/>
          <a:p>
            <a:fld id="{6D22F896-40B5-4ADD-8801-0D06FADFA095}" type="slidenum">
              <a:rPr lang="en-US" dirty="0"/>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fr-FR"/>
              <a:t>Modifiez le style du titre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84EB90BD-B6CE-46B7-997F-7313B992CCDC}" type="datetimeFigureOut">
              <a:rPr lang="en-US" dirty="0"/>
              <a:t>2/5/2025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615"/>
            <a:ext cx="1154151" cy="1090789"/>
          </a:xfrm>
        </p:spPr>
        <p:txBody>
          <a:bodyPr/>
          <a:lstStyle/>
          <a:p>
            <a:fld id="{6D22F896-40B5-4ADD-8801-0D06FADFA095}" type="slidenum">
              <a:rPr lang="en-US" dirty="0"/>
              <a:t>‹N°›</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fr-FR"/>
              <a:t>Modifiez le style du titre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CDB9D11F-B188-461D-B23F-39381795C052}" type="datetimeFigureOut">
              <a:rPr lang="en-US" dirty="0"/>
              <a:t>2/5/2025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‹N°›</a:t>
            </a:fld>
            <a:endParaRPr lang="en-US" dirty="0"/>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fr-FR"/>
              <a:t>Modifiez le style du titre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52E6D8D9-55A2-4063-B0F3-121F44549695}" type="datetimeFigureOut">
              <a:rPr lang="en-US" dirty="0"/>
              <a:t>2/5/2025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‹N°›</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s">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fr-FR"/>
              <a:t>Modifiez le style du titre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3" name="Date Placeholder 2"/>
          <p:cNvSpPr>
            <a:spLocks noGrp="1"/>
          </p:cNvSpPr>
          <p:nvPr>
            <p:ph type="dt" sz="half" idx="10"/>
          </p:nvPr>
        </p:nvSpPr>
        <p:spPr/>
        <p:txBody>
          <a:bodyPr/>
          <a:lstStyle/>
          <a:p>
            <a:fld id="{D4B24536-994D-4021-A283-9F449C0DB509}" type="datetimeFigureOut">
              <a:rPr lang="en-US" dirty="0"/>
              <a:t>2/5/2025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s d’image">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fr-FR"/>
              <a:t>Modifiez le style du titre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3" name="Date Placeholder 2"/>
          <p:cNvSpPr>
            <a:spLocks noGrp="1"/>
          </p:cNvSpPr>
          <p:nvPr>
            <p:ph type="dt" sz="half" idx="10"/>
          </p:nvPr>
        </p:nvSpPr>
        <p:spPr/>
        <p:txBody>
          <a:bodyPr/>
          <a:lstStyle/>
          <a:p>
            <a:fld id="{3CBBBB78-C96F-47B7-AB17-D852CA960AC9}" type="datetimeFigureOut">
              <a:rPr lang="en-US" dirty="0"/>
              <a:t>2/5/2025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1FA3F48C-C7C6-4055-9F49-3777875E72AE}" type="datetimeFigureOut">
              <a:rPr lang="en-US" dirty="0"/>
              <a:t>2/5/2025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6178E61D-D431-422C-9764-11DAFE33AB63}" type="datetimeFigureOut">
              <a:rPr lang="en-US" dirty="0"/>
              <a:t>2/5/2025</a:t>
            </a:fld>
            <a:endParaRPr lang="en-US" dirty="0"/>
          </a:p>
        </p:txBody>
      </p:sp>
      <p:sp>
        <p:nvSpPr>
          <p:cNvPr id="5" name="Footer Placeholder 4"/>
          <p:cNvSpPr>
            <a:spLocks noGrp="1"/>
          </p:cNvSpPr>
          <p:nvPr>
            <p:ph type="ftr" sz="quarter" idx="11"/>
          </p:nvPr>
        </p:nvSpPr>
        <p:spPr>
          <a:xfrm>
            <a:off x="680321" y="5936188"/>
            <a:ext cx="6126805" cy="365125"/>
          </a:xfrm>
        </p:spPr>
        <p:txBody>
          <a:bodyPr/>
          <a:lstStyle/>
          <a:p>
            <a:endParaRPr lang="en-US" dirty="0"/>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6D22F896-40B5-4ADD-8801-0D06FADFA095}" type="slidenum">
              <a:rPr lang="en-US" dirty="0"/>
              <a:pPr/>
              <a:t>‹N°›</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xAndObj">
  <p:cSld name="Titre. Text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609600" y="228600"/>
            <a:ext cx="10972800" cy="1143000"/>
          </a:xfrm>
        </p:spPr>
        <p:txBody>
          <a:bodyPr/>
          <a:lstStyle/>
          <a:p>
            <a:r>
              <a:rPr lang="fr-FR"/>
              <a:t>Modifiez le style du titre</a:t>
            </a:r>
          </a:p>
        </p:txBody>
      </p:sp>
      <p:sp>
        <p:nvSpPr>
          <p:cNvPr id="3" name="Espace réservé du texte 2"/>
          <p:cNvSpPr>
            <a:spLocks noGrp="1"/>
          </p:cNvSpPr>
          <p:nvPr>
            <p:ph type="body" sz="half" idx="1"/>
          </p:nvPr>
        </p:nvSpPr>
        <p:spPr>
          <a:xfrm>
            <a:off x="609600" y="1600200"/>
            <a:ext cx="5384800" cy="4495800"/>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97600" y="1600200"/>
            <a:ext cx="5384800" cy="4495800"/>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Rectangle 24">
            <a:extLst>
              <a:ext uri="{FF2B5EF4-FFF2-40B4-BE49-F238E27FC236}">
                <a16:creationId xmlns:a16="http://schemas.microsoft.com/office/drawing/2014/main" xmlns="" id="{C08447EB-F697-E058-58AC-364B07E0CF50}"/>
              </a:ext>
            </a:extLst>
          </p:cNvPr>
          <p:cNvSpPr>
            <a:spLocks noGrp="1" noChangeArrowheads="1"/>
          </p:cNvSpPr>
          <p:nvPr>
            <p:ph type="dt" sz="half" idx="10"/>
          </p:nvPr>
        </p:nvSpPr>
        <p:spPr>
          <a:ln/>
        </p:spPr>
        <p:txBody>
          <a:bodyPr/>
          <a:lstStyle>
            <a:lvl1pPr>
              <a:defRPr/>
            </a:lvl1pPr>
          </a:lstStyle>
          <a:p>
            <a:pPr>
              <a:defRPr/>
            </a:pPr>
            <a:endParaRPr lang="fr-CA" altLang="fr-FR"/>
          </a:p>
        </p:txBody>
      </p:sp>
      <p:sp>
        <p:nvSpPr>
          <p:cNvPr id="6" name="Rectangle 25">
            <a:extLst>
              <a:ext uri="{FF2B5EF4-FFF2-40B4-BE49-F238E27FC236}">
                <a16:creationId xmlns:a16="http://schemas.microsoft.com/office/drawing/2014/main" xmlns="" id="{08190439-5868-5C74-D866-077B2C26992D}"/>
              </a:ext>
            </a:extLst>
          </p:cNvPr>
          <p:cNvSpPr>
            <a:spLocks noGrp="1" noChangeArrowheads="1"/>
          </p:cNvSpPr>
          <p:nvPr>
            <p:ph type="ftr" sz="quarter" idx="11"/>
          </p:nvPr>
        </p:nvSpPr>
        <p:spPr>
          <a:ln/>
        </p:spPr>
        <p:txBody>
          <a:bodyPr/>
          <a:lstStyle>
            <a:lvl1pPr>
              <a:defRPr/>
            </a:lvl1pPr>
          </a:lstStyle>
          <a:p>
            <a:pPr>
              <a:defRPr/>
            </a:pPr>
            <a:endParaRPr lang="fr-CA" altLang="fr-FR"/>
          </a:p>
        </p:txBody>
      </p:sp>
      <p:sp>
        <p:nvSpPr>
          <p:cNvPr id="7" name="Rectangle 26">
            <a:extLst>
              <a:ext uri="{FF2B5EF4-FFF2-40B4-BE49-F238E27FC236}">
                <a16:creationId xmlns:a16="http://schemas.microsoft.com/office/drawing/2014/main" xmlns="" id="{3AF40496-47C1-B839-7D4B-6FE4F724F942}"/>
              </a:ext>
            </a:extLst>
          </p:cNvPr>
          <p:cNvSpPr>
            <a:spLocks noGrp="1" noChangeArrowheads="1"/>
          </p:cNvSpPr>
          <p:nvPr>
            <p:ph type="sldNum" sz="quarter" idx="12"/>
          </p:nvPr>
        </p:nvSpPr>
        <p:spPr>
          <a:ln/>
        </p:spPr>
        <p:txBody>
          <a:bodyPr/>
          <a:lstStyle>
            <a:lvl1pPr>
              <a:defRPr/>
            </a:lvl1pPr>
          </a:lstStyle>
          <a:p>
            <a:pPr>
              <a:defRPr/>
            </a:pPr>
            <a:fld id="{8E6C95B3-1E6A-8C44-A55D-C54AEED23E24}" type="slidenum">
              <a:rPr lang="fr-CA" altLang="fr-FR"/>
              <a:pPr>
                <a:defRPr/>
              </a:pPr>
              <a:t>‹N°›</a:t>
            </a:fld>
            <a:endParaRPr lang="fr-CA" altLang="fr-FR"/>
          </a:p>
        </p:txBody>
      </p:sp>
    </p:spTree>
    <p:extLst>
      <p:ext uri="{BB962C8B-B14F-4D97-AF65-F5344CB8AC3E}">
        <p14:creationId xmlns:p14="http://schemas.microsoft.com/office/powerpoint/2010/main" val="1617000297"/>
      </p:ext>
    </p:extLst>
  </p:cSld>
  <p:clrMapOvr>
    <a:masterClrMapping/>
  </p:clrMapOvr>
  <p:transition>
    <p:zo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12DE42F4-6EEF-4EF7-8ED4-2208F0F89A08}" type="datetimeFigureOut">
              <a:rPr lang="en-US" dirty="0"/>
              <a:t>2/5/2025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fr-FR"/>
              <a:t>Modifiez le style du titre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30578ACC-22D6-47C1-A373-4FD133E34F3C}" type="datetimeFigureOut">
              <a:rPr lang="en-US" dirty="0"/>
              <a:t>2/5/2025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729455" y="2869895"/>
            <a:ext cx="1154151" cy="1090789"/>
          </a:xfrm>
        </p:spPr>
        <p:txBody>
          <a:bodyPr/>
          <a:lstStyle/>
          <a:p>
            <a:fld id="{6D22F896-40B5-4ADD-8801-0D06FADFA095}" type="slidenum">
              <a:rPr lang="en-US" dirty="0"/>
              <a:t>‹N°›</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4E5A6C69-6797-4E8A-BF37-F2C3751466E9}" type="datetimeFigureOut">
              <a:rPr lang="en-US" dirty="0"/>
              <a:t>2/5/2025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fr-FR"/>
              <a:t>Modifiez le style du titre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680322" y="3030008"/>
            <a:ext cx="4698355" cy="2906179"/>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5594123" y="3030008"/>
            <a:ext cx="4700059" cy="2906179"/>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D82014A1-A632-4878-A0D3-F52BA7563730}" type="datetimeFigureOut">
              <a:rPr lang="en-US" dirty="0"/>
              <a:t>2/5/2025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CE99F462-093F-4566-844B-4C71F2739DA5}" type="datetimeFigureOut">
              <a:rPr lang="en-US" dirty="0"/>
              <a:t>2/5/2025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3D24A7AC-904D-4781-85BA-7D10C17ED021}" type="datetimeFigureOut">
              <a:rPr lang="en-US" dirty="0"/>
              <a:t>2/5/2025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fr-FR"/>
              <a:t>Modifiez le style du titre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E331444B-B92B-4E27-8C94-BB93EAF5CB18}" type="datetimeFigureOut">
              <a:rPr lang="en-US" dirty="0"/>
              <a:t>2/5/2025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fr-FR"/>
              <a:t>Modifiez le style du titre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363EFA5E-FA76-400D-B3DC-F0BA90E6D107}" type="datetimeFigureOut">
              <a:rPr lang="en-US" dirty="0"/>
              <a:t>2/5/2025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20">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9D6E9DEC-419B-4CC5-A080-3B06BD5A8291}" type="datetimeFigureOut">
              <a:rPr lang="en-US" dirty="0"/>
              <a:t>2/5/2025</a:t>
            </a:fld>
            <a:endParaRPr lang="en-US" dirty="0"/>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6D22F896-40B5-4ADD-8801-0D06FADFA095}" type="slidenum">
              <a:rPr lang="en-US" dirty="0"/>
              <a:pPr/>
              <a:t>‹N°›</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 id="2147483669" r:id="rId18"/>
  </p:sldLayoutIdLs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7.xml"/><Relationship Id="rId1" Type="http://schemas.openxmlformats.org/officeDocument/2006/relationships/tags" Target="../tags/tag1.xml"/><Relationship Id="rId4" Type="http://schemas.openxmlformats.org/officeDocument/2006/relationships/image" Target="../media/image19.jpe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png"/><Relationship Id="rId7" Type="http://schemas.openxmlformats.org/officeDocument/2006/relationships/image" Target="../media/image21.jpeg"/><Relationship Id="rId2" Type="http://schemas.openxmlformats.org/officeDocument/2006/relationships/notesSlide" Target="../notesSlides/notesSlide28.xml"/><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23.jpe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hyperlink" Target="https://saintebible.com/romans/6-23.htm" TargetMode="External"/><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s://saintebible.com/lsg/1_peter/1.htm" TargetMode="Externa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6.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1.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6.jpeg"/></Relationships>
</file>

<file path=ppt/slides/_rels/slide4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19D6DD32-4A35-1737-B04C-CAF1D72C789E}"/>
              </a:ext>
            </a:extLst>
          </p:cNvPr>
          <p:cNvSpPr>
            <a:spLocks noGrp="1"/>
          </p:cNvSpPr>
          <p:nvPr>
            <p:ph type="ctrTitle"/>
          </p:nvPr>
        </p:nvSpPr>
        <p:spPr>
          <a:xfrm>
            <a:off x="327546" y="2733709"/>
            <a:ext cx="8496910" cy="923891"/>
          </a:xfrm>
        </p:spPr>
        <p:txBody>
          <a:bodyPr/>
          <a:lstStyle/>
          <a:p>
            <a:r>
              <a:rPr lang="en-US" sz="4000" b="1" kern="100" dirty="0">
                <a:latin typeface="Book Antiqua" panose="02040602050305030304" pitchFamily="18" charset="0"/>
                <a:ea typeface="Calibri" panose="020F0502020204030204" pitchFamily="34" charset="0"/>
                <a:cs typeface="Times New Roman" panose="02020603050405020304" pitchFamily="18" charset="0"/>
              </a:rPr>
              <a:t>The Cross: Punishment or Sacrifice</a:t>
            </a:r>
            <a:endParaRPr lang="fr-FR" sz="6000" dirty="0"/>
          </a:p>
        </p:txBody>
      </p:sp>
      <p:sp>
        <p:nvSpPr>
          <p:cNvPr id="3" name="Sous-titre 2">
            <a:extLst>
              <a:ext uri="{FF2B5EF4-FFF2-40B4-BE49-F238E27FC236}">
                <a16:creationId xmlns:a16="http://schemas.microsoft.com/office/drawing/2014/main" xmlns="" id="{B5993D02-06C8-B4A5-714D-B536413DF328}"/>
              </a:ext>
            </a:extLst>
          </p:cNvPr>
          <p:cNvSpPr>
            <a:spLocks noGrp="1"/>
          </p:cNvSpPr>
          <p:nvPr>
            <p:ph type="subTitle" idx="1"/>
          </p:nvPr>
        </p:nvSpPr>
        <p:spPr/>
        <p:txBody>
          <a:bodyPr>
            <a:normAutofit/>
          </a:bodyPr>
          <a:lstStyle/>
          <a:p>
            <a:r>
              <a:rPr lang="fr-FR" sz="2800" dirty="0">
                <a:solidFill>
                  <a:srgbClr val="FFFF00"/>
                </a:solidFill>
              </a:rPr>
              <a:t>#13 </a:t>
            </a:r>
            <a:r>
              <a:rPr lang="fr-FR" sz="2800" i="1" dirty="0">
                <a:solidFill>
                  <a:srgbClr val="FFFF00"/>
                </a:solidFill>
              </a:rPr>
              <a:t>IMPACT 2025</a:t>
            </a:r>
          </a:p>
        </p:txBody>
      </p:sp>
    </p:spTree>
    <p:extLst>
      <p:ext uri="{BB962C8B-B14F-4D97-AF65-F5344CB8AC3E}">
        <p14:creationId xmlns:p14="http://schemas.microsoft.com/office/powerpoint/2010/main" val="23984067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Transfiguration du Seigneur (6 août) - Année A - Les Evangiles">
            <a:extLst>
              <a:ext uri="{FF2B5EF4-FFF2-40B4-BE49-F238E27FC236}">
                <a16:creationId xmlns:a16="http://schemas.microsoft.com/office/drawing/2014/main" xmlns="" id="{BB9D5456-380D-2EBE-CD18-38658C1BE10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6686" y="0"/>
            <a:ext cx="5718627"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89788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CAF43216-230D-4305-A1C8-B62D812B5A3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77012" y="447675"/>
            <a:ext cx="11237976" cy="5930265"/>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xmlns="" id="{ABFE1D33-74D4-49A6-BE38-4E9E88ED963B}"/>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1" name="Rectangle 10">
            <a:extLst>
              <a:ext uri="{FF2B5EF4-FFF2-40B4-BE49-F238E27FC236}">
                <a16:creationId xmlns:a16="http://schemas.microsoft.com/office/drawing/2014/main" xmlns="" id="{8B596859-88E8-4EB6-B800-82A45464784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FR"/>
          </a:p>
        </p:txBody>
      </p:sp>
      <p:graphicFrame>
        <p:nvGraphicFramePr>
          <p:cNvPr id="2" name="Tableau 1">
            <a:extLst>
              <a:ext uri="{FF2B5EF4-FFF2-40B4-BE49-F238E27FC236}">
                <a16:creationId xmlns:a16="http://schemas.microsoft.com/office/drawing/2014/main" xmlns="" id="{004C23F8-8753-C512-950D-D2C3785858BB}"/>
              </a:ext>
            </a:extLst>
          </p:cNvPr>
          <p:cNvGraphicFramePr>
            <a:graphicFrameLocks noGrp="1"/>
          </p:cNvGraphicFramePr>
          <p:nvPr>
            <p:extLst>
              <p:ext uri="{D42A27DB-BD31-4B8C-83A1-F6EECF244321}">
                <p14:modId xmlns:p14="http://schemas.microsoft.com/office/powerpoint/2010/main" val="2833998377"/>
              </p:ext>
            </p:extLst>
          </p:nvPr>
        </p:nvGraphicFramePr>
        <p:xfrm>
          <a:off x="1772627" y="1398303"/>
          <a:ext cx="8651610" cy="4352969"/>
        </p:xfrm>
        <a:graphic>
          <a:graphicData uri="http://schemas.openxmlformats.org/drawingml/2006/table">
            <a:tbl>
              <a:tblPr firstRow="1" firstCol="1" lastRow="1" lastCol="1" bandRow="1" bandCol="1">
                <a:tableStyleId>{5C22544A-7EE6-4342-B048-85BDC9FD1C3A}</a:tableStyleId>
              </a:tblPr>
              <a:tblGrid>
                <a:gridCol w="4142472">
                  <a:extLst>
                    <a:ext uri="{9D8B030D-6E8A-4147-A177-3AD203B41FA5}">
                      <a16:colId xmlns:a16="http://schemas.microsoft.com/office/drawing/2014/main" xmlns="" val="2178527409"/>
                    </a:ext>
                  </a:extLst>
                </a:gridCol>
                <a:gridCol w="4509138">
                  <a:extLst>
                    <a:ext uri="{9D8B030D-6E8A-4147-A177-3AD203B41FA5}">
                      <a16:colId xmlns:a16="http://schemas.microsoft.com/office/drawing/2014/main" xmlns="" val="644551990"/>
                    </a:ext>
                  </a:extLst>
                </a:gridCol>
              </a:tblGrid>
              <a:tr h="527999">
                <a:tc>
                  <a:txBody>
                    <a:bodyPr/>
                    <a:lstStyle/>
                    <a:p>
                      <a:pPr algn="ctr">
                        <a:spcAft>
                          <a:spcPts val="400"/>
                        </a:spcAft>
                      </a:pPr>
                      <a:r>
                        <a:rPr lang="fr-FR" sz="2800" kern="100" dirty="0" smtClean="0">
                          <a:solidFill>
                            <a:srgbClr val="002060"/>
                          </a:solidFill>
                          <a:effectLst/>
                        </a:rPr>
                        <a:t>Moses</a:t>
                      </a:r>
                      <a:endParaRPr lang="fr-RE" sz="32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184186" marR="184186" marT="0" marB="0"/>
                </a:tc>
                <a:tc>
                  <a:txBody>
                    <a:bodyPr/>
                    <a:lstStyle/>
                    <a:p>
                      <a:pPr algn="ctr">
                        <a:spcAft>
                          <a:spcPts val="400"/>
                        </a:spcAft>
                      </a:pPr>
                      <a:r>
                        <a:rPr lang="fr-FR" sz="2800" kern="100" dirty="0" smtClean="0">
                          <a:solidFill>
                            <a:schemeClr val="bg2"/>
                          </a:solidFill>
                          <a:effectLst/>
                        </a:rPr>
                        <a:t>Elie</a:t>
                      </a:r>
                      <a:endParaRPr lang="fr-RE" sz="3200" kern="1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184186" marR="184186" marT="0" marB="0"/>
                </a:tc>
                <a:extLst>
                  <a:ext uri="{0D108BD9-81ED-4DB2-BD59-A6C34878D82A}">
                    <a16:rowId xmlns:a16="http://schemas.microsoft.com/office/drawing/2014/main" xmlns="" val="2790877176"/>
                  </a:ext>
                </a:extLst>
              </a:tr>
              <a:tr h="527999">
                <a:tc>
                  <a:txBody>
                    <a:bodyPr/>
                    <a:lstStyle/>
                    <a:p>
                      <a:pPr algn="ctr">
                        <a:spcAft>
                          <a:spcPts val="400"/>
                        </a:spcAft>
                      </a:pPr>
                      <a:r>
                        <a:rPr lang="en-US" sz="2800" kern="100" dirty="0" smtClean="0">
                          <a:effectLst/>
                        </a:rPr>
                        <a:t>The moral law</a:t>
                      </a:r>
                    </a:p>
                  </a:txBody>
                  <a:tcPr marL="184186" marR="184186" marT="0" marB="0"/>
                </a:tc>
                <a:tc>
                  <a:txBody>
                    <a:bodyPr/>
                    <a:lstStyle/>
                    <a:p>
                      <a:pPr algn="ctr">
                        <a:spcAft>
                          <a:spcPts val="400"/>
                        </a:spcAft>
                      </a:pPr>
                      <a:r>
                        <a:rPr lang="en-US" sz="2800" kern="100" dirty="0" smtClean="0">
                          <a:effectLst/>
                        </a:rPr>
                        <a:t>The prophets</a:t>
                      </a:r>
                      <a:endParaRPr lang="fr-RE" sz="3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184186" marR="184186" marT="0" marB="0"/>
                </a:tc>
                <a:extLst>
                  <a:ext uri="{0D108BD9-81ED-4DB2-BD59-A6C34878D82A}">
                    <a16:rowId xmlns:a16="http://schemas.microsoft.com/office/drawing/2014/main" xmlns="" val="3296426722"/>
                  </a:ext>
                </a:extLst>
              </a:tr>
              <a:tr h="957766">
                <a:tc>
                  <a:txBody>
                    <a:bodyPr/>
                    <a:lstStyle/>
                    <a:p>
                      <a:pPr algn="ctr">
                        <a:spcAft>
                          <a:spcPts val="400"/>
                        </a:spcAft>
                      </a:pPr>
                      <a:r>
                        <a:rPr lang="fr-FR" sz="2800" kern="100" dirty="0" smtClean="0">
                          <a:effectLst/>
                        </a:rPr>
                        <a:t>Transmission of </a:t>
                      </a:r>
                      <a:r>
                        <a:rPr lang="fr-FR" sz="2800" kern="100" dirty="0" err="1" smtClean="0">
                          <a:effectLst/>
                        </a:rPr>
                        <a:t>monotheism</a:t>
                      </a:r>
                      <a:endParaRPr lang="fr-RE" sz="3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184186" marR="184186" marT="0" marB="0"/>
                </a:tc>
                <a:tc>
                  <a:txBody>
                    <a:bodyPr/>
                    <a:lstStyle/>
                    <a:p>
                      <a:pPr algn="ctr">
                        <a:spcAft>
                          <a:spcPts val="400"/>
                        </a:spcAft>
                      </a:pPr>
                      <a:r>
                        <a:rPr lang="fr-FR" sz="2800" kern="100" dirty="0" smtClean="0">
                          <a:effectLst/>
                        </a:rPr>
                        <a:t>Struggle </a:t>
                      </a:r>
                      <a:r>
                        <a:rPr lang="fr-FR" sz="2800" kern="100" dirty="0" err="1" smtClean="0">
                          <a:effectLst/>
                        </a:rPr>
                        <a:t>against</a:t>
                      </a:r>
                      <a:r>
                        <a:rPr lang="fr-FR" sz="2800" kern="100" dirty="0" smtClean="0">
                          <a:effectLst/>
                        </a:rPr>
                        <a:t> </a:t>
                      </a:r>
                      <a:r>
                        <a:rPr lang="fr-FR" sz="2800" kern="100" dirty="0" err="1" smtClean="0">
                          <a:effectLst/>
                        </a:rPr>
                        <a:t>idolatry</a:t>
                      </a:r>
                      <a:endParaRPr lang="fr-RE" sz="3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184186" marR="184186" marT="0" marB="0"/>
                </a:tc>
                <a:extLst>
                  <a:ext uri="{0D108BD9-81ED-4DB2-BD59-A6C34878D82A}">
                    <a16:rowId xmlns:a16="http://schemas.microsoft.com/office/drawing/2014/main" xmlns="" val="2574803017"/>
                  </a:ext>
                </a:extLst>
              </a:tr>
              <a:tr h="957766">
                <a:tc>
                  <a:txBody>
                    <a:bodyPr/>
                    <a:lstStyle/>
                    <a:p>
                      <a:pPr algn="ctr">
                        <a:spcAft>
                          <a:spcPts val="400"/>
                        </a:spcAft>
                      </a:pPr>
                      <a:r>
                        <a:rPr lang="en-US" sz="2800" kern="100" dirty="0" smtClean="0">
                          <a:effectLst/>
                        </a:rPr>
                        <a:t>The covenant for a people</a:t>
                      </a:r>
                      <a:endParaRPr lang="fr-RE" sz="3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184186" marR="184186" marT="0" marB="0"/>
                </a:tc>
                <a:tc>
                  <a:txBody>
                    <a:bodyPr/>
                    <a:lstStyle/>
                    <a:p>
                      <a:pPr algn="ctr">
                        <a:spcAft>
                          <a:spcPts val="400"/>
                        </a:spcAft>
                      </a:pPr>
                      <a:r>
                        <a:rPr lang="en-US" sz="2800" kern="100" dirty="0" smtClean="0">
                          <a:effectLst/>
                        </a:rPr>
                        <a:t>The covenant for the nations</a:t>
                      </a:r>
                      <a:endParaRPr lang="fr-RE" sz="3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184186" marR="184186" marT="0" marB="0"/>
                </a:tc>
                <a:extLst>
                  <a:ext uri="{0D108BD9-81ED-4DB2-BD59-A6C34878D82A}">
                    <a16:rowId xmlns:a16="http://schemas.microsoft.com/office/drawing/2014/main" xmlns="" val="1417767938"/>
                  </a:ext>
                </a:extLst>
              </a:tr>
              <a:tr h="527999">
                <a:tc>
                  <a:txBody>
                    <a:bodyPr/>
                    <a:lstStyle/>
                    <a:p>
                      <a:pPr algn="ctr">
                        <a:spcAft>
                          <a:spcPts val="400"/>
                        </a:spcAft>
                      </a:pPr>
                      <a:r>
                        <a:rPr lang="fr-FR" sz="2800" kern="100" dirty="0" smtClean="0">
                          <a:effectLst/>
                        </a:rPr>
                        <a:t>The </a:t>
                      </a:r>
                      <a:r>
                        <a:rPr lang="fr-FR" sz="2800" kern="100" dirty="0" err="1" smtClean="0">
                          <a:effectLst/>
                        </a:rPr>
                        <a:t>liberator</a:t>
                      </a:r>
                      <a:endParaRPr lang="fr-RE" sz="3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184186" marR="184186" marT="0" marB="0"/>
                </a:tc>
                <a:tc>
                  <a:txBody>
                    <a:bodyPr/>
                    <a:lstStyle/>
                    <a:p>
                      <a:pPr algn="ctr">
                        <a:spcAft>
                          <a:spcPts val="400"/>
                        </a:spcAft>
                      </a:pPr>
                      <a:r>
                        <a:rPr lang="fr-FR" sz="2800" kern="100" dirty="0" smtClean="0">
                          <a:effectLst/>
                        </a:rPr>
                        <a:t>The reformer</a:t>
                      </a:r>
                      <a:endParaRPr lang="fr-RE" sz="3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184186" marR="184186" marT="0" marB="0"/>
                </a:tc>
                <a:extLst>
                  <a:ext uri="{0D108BD9-81ED-4DB2-BD59-A6C34878D82A}">
                    <a16:rowId xmlns:a16="http://schemas.microsoft.com/office/drawing/2014/main" xmlns="" val="4261211989"/>
                  </a:ext>
                </a:extLst>
              </a:tr>
              <a:tr h="527999">
                <a:tc>
                  <a:txBody>
                    <a:bodyPr/>
                    <a:lstStyle/>
                    <a:p>
                      <a:pPr algn="ctr">
                        <a:spcAft>
                          <a:spcPts val="400"/>
                        </a:spcAft>
                      </a:pPr>
                      <a:r>
                        <a:rPr lang="fr-FR" sz="2800" kern="100" dirty="0" smtClean="0">
                          <a:effectLst/>
                        </a:rPr>
                        <a:t>The </a:t>
                      </a:r>
                      <a:r>
                        <a:rPr lang="fr-FR" sz="2800" kern="100" dirty="0" err="1" smtClean="0">
                          <a:effectLst/>
                        </a:rPr>
                        <a:t>righteous</a:t>
                      </a:r>
                      <a:r>
                        <a:rPr lang="fr-FR" sz="2800" kern="100" dirty="0" smtClean="0">
                          <a:effectLst/>
                        </a:rPr>
                        <a:t> </a:t>
                      </a:r>
                      <a:r>
                        <a:rPr lang="fr-FR" sz="2800" kern="100" dirty="0" err="1" smtClean="0">
                          <a:effectLst/>
                        </a:rPr>
                        <a:t>resurrected</a:t>
                      </a:r>
                      <a:endParaRPr lang="fr-RE" sz="3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184186" marR="184186" marT="0" marB="0"/>
                </a:tc>
                <a:tc>
                  <a:txBody>
                    <a:bodyPr/>
                    <a:lstStyle/>
                    <a:p>
                      <a:pPr algn="ctr">
                        <a:spcAft>
                          <a:spcPts val="400"/>
                        </a:spcAft>
                      </a:pPr>
                      <a:r>
                        <a:rPr lang="fr-FR" sz="2800" kern="100" dirty="0" smtClean="0">
                          <a:effectLst/>
                        </a:rPr>
                        <a:t>The </a:t>
                      </a:r>
                      <a:r>
                        <a:rPr lang="fr-FR" sz="2800" kern="100" dirty="0" err="1" smtClean="0">
                          <a:effectLst/>
                        </a:rPr>
                        <a:t>righteous</a:t>
                      </a:r>
                      <a:r>
                        <a:rPr lang="fr-FR" sz="2800" kern="100" dirty="0" smtClean="0">
                          <a:effectLst/>
                        </a:rPr>
                        <a:t> </a:t>
                      </a:r>
                      <a:r>
                        <a:rPr lang="fr-FR" sz="2800" kern="100" dirty="0" err="1" smtClean="0">
                          <a:effectLst/>
                        </a:rPr>
                        <a:t>transmuted</a:t>
                      </a:r>
                      <a:endParaRPr lang="fr-RE" sz="3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184186" marR="184186" marT="0" marB="0"/>
                </a:tc>
                <a:extLst>
                  <a:ext uri="{0D108BD9-81ED-4DB2-BD59-A6C34878D82A}">
                    <a16:rowId xmlns:a16="http://schemas.microsoft.com/office/drawing/2014/main" xmlns="" val="115591658"/>
                  </a:ext>
                </a:extLst>
              </a:tr>
            </a:tbl>
          </a:graphicData>
        </a:graphic>
      </p:graphicFrame>
    </p:spTree>
    <p:extLst>
      <p:ext uri="{BB962C8B-B14F-4D97-AF65-F5344CB8AC3E}">
        <p14:creationId xmlns:p14="http://schemas.microsoft.com/office/powerpoint/2010/main" val="28781971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Pourquoi le Seigneur Jésus a donné les clés du Royaume des Cieux à Pierre">
            <a:extLst>
              <a:ext uri="{FF2B5EF4-FFF2-40B4-BE49-F238E27FC236}">
                <a16:creationId xmlns:a16="http://schemas.microsoft.com/office/drawing/2014/main" xmlns="" id="{CA2F3A8E-BCCD-7773-6235-5DE6139E4F2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12" y="0"/>
            <a:ext cx="12180888"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ZoneTexte 2">
            <a:extLst>
              <a:ext uri="{FF2B5EF4-FFF2-40B4-BE49-F238E27FC236}">
                <a16:creationId xmlns:a16="http://schemas.microsoft.com/office/drawing/2014/main" xmlns="" id="{3DBD48AC-008A-13B0-E9E5-25C7C33DB75E}"/>
              </a:ext>
            </a:extLst>
          </p:cNvPr>
          <p:cNvSpPr txBox="1"/>
          <p:nvPr/>
        </p:nvSpPr>
        <p:spPr>
          <a:xfrm>
            <a:off x="121084" y="215480"/>
            <a:ext cx="8935234" cy="3744615"/>
          </a:xfrm>
          <a:prstGeom prst="rect">
            <a:avLst/>
          </a:prstGeom>
          <a:noFill/>
        </p:spPr>
        <p:txBody>
          <a:bodyPr wrap="square">
            <a:spAutoFit/>
          </a:bodyPr>
          <a:lstStyle/>
          <a:p>
            <a:pPr marL="342900" lvl="0" indent="-342900" algn="just">
              <a:spcAft>
                <a:spcPts val="400"/>
              </a:spcAft>
              <a:buFont typeface="Times New Roman" panose="02020603050405020304" pitchFamily="18" charset="0"/>
              <a:buChar char="-"/>
              <a:tabLst>
                <a:tab pos="457200" algn="l"/>
              </a:tabLst>
            </a:pPr>
            <a:r>
              <a:rPr lang="en-US" sz="2800" b="1" kern="100" dirty="0">
                <a:solidFill>
                  <a:schemeClr val="bg2"/>
                </a:solidFill>
                <a:latin typeface="Book Antiqua" panose="02040602050305030304" pitchFamily="18" charset="0"/>
                <a:ea typeface="Times New Roman" panose="02020603050405020304" pitchFamily="18" charset="0"/>
                <a:cs typeface="Times New Roman" panose="02020603050405020304" pitchFamily="18" charset="0"/>
              </a:rPr>
              <a:t>Jesus is truly God's messenger, different from the </a:t>
            </a:r>
            <a:r>
              <a:rPr lang="en-US" sz="2800" b="1" kern="100" dirty="0" smtClean="0">
                <a:solidFill>
                  <a:schemeClr val="bg2"/>
                </a:solidFill>
                <a:latin typeface="Book Antiqua" panose="02040602050305030304" pitchFamily="18" charset="0"/>
                <a:ea typeface="Times New Roman" panose="02020603050405020304" pitchFamily="18" charset="0"/>
                <a:cs typeface="Times New Roman" panose="02020603050405020304" pitchFamily="18" charset="0"/>
              </a:rPr>
              <a:t>prophets</a:t>
            </a:r>
          </a:p>
          <a:p>
            <a:pPr marL="342900" lvl="0" indent="-342900" algn="just">
              <a:spcAft>
                <a:spcPts val="400"/>
              </a:spcAft>
              <a:buFont typeface="Times New Roman" panose="02020603050405020304" pitchFamily="18" charset="0"/>
              <a:buChar char="-"/>
              <a:tabLst>
                <a:tab pos="457200" algn="l"/>
              </a:tabLst>
            </a:pPr>
            <a:r>
              <a:rPr lang="en-US" sz="2800" b="1" kern="100" dirty="0" smtClean="0">
                <a:solidFill>
                  <a:schemeClr val="bg2"/>
                </a:solidFill>
                <a:latin typeface="Book Antiqua" panose="02040602050305030304" pitchFamily="18" charset="0"/>
                <a:ea typeface="Times New Roman" panose="02020603050405020304" pitchFamily="18" charset="0"/>
                <a:cs typeface="Times New Roman" panose="02020603050405020304" pitchFamily="18" charset="0"/>
              </a:rPr>
              <a:t>The </a:t>
            </a:r>
            <a:r>
              <a:rPr lang="en-US" sz="2800" b="1" kern="100" dirty="0">
                <a:solidFill>
                  <a:schemeClr val="bg2"/>
                </a:solidFill>
                <a:latin typeface="Book Antiqua" panose="02040602050305030304" pitchFamily="18" charset="0"/>
                <a:ea typeface="Times New Roman" panose="02020603050405020304" pitchFamily="18" charset="0"/>
                <a:cs typeface="Times New Roman" panose="02020603050405020304" pitchFamily="18" charset="0"/>
              </a:rPr>
              <a:t>link with the Old Covenant is </a:t>
            </a:r>
            <a:r>
              <a:rPr lang="en-US" sz="2800" b="1" kern="100" dirty="0" smtClean="0">
                <a:solidFill>
                  <a:schemeClr val="bg2"/>
                </a:solidFill>
                <a:latin typeface="Book Antiqua" panose="02040602050305030304" pitchFamily="18" charset="0"/>
                <a:ea typeface="Times New Roman" panose="02020603050405020304" pitchFamily="18" charset="0"/>
                <a:cs typeface="Times New Roman" panose="02020603050405020304" pitchFamily="18" charset="0"/>
              </a:rPr>
              <a:t>confirmed</a:t>
            </a:r>
          </a:p>
          <a:p>
            <a:pPr marL="342900" lvl="0" indent="-342900" algn="just">
              <a:spcAft>
                <a:spcPts val="400"/>
              </a:spcAft>
              <a:buFont typeface="Times New Roman" panose="02020603050405020304" pitchFamily="18" charset="0"/>
              <a:buChar char="-"/>
              <a:tabLst>
                <a:tab pos="457200" algn="l"/>
              </a:tabLst>
            </a:pPr>
            <a:r>
              <a:rPr lang="en-US" sz="2800" b="1" kern="100" dirty="0" smtClean="0">
                <a:solidFill>
                  <a:schemeClr val="bg2"/>
                </a:solidFill>
                <a:latin typeface="Book Antiqua" panose="02040602050305030304" pitchFamily="18" charset="0"/>
                <a:ea typeface="Times New Roman" panose="02020603050405020304" pitchFamily="18" charset="0"/>
                <a:cs typeface="Times New Roman" panose="02020603050405020304" pitchFamily="18" charset="0"/>
              </a:rPr>
              <a:t>The </a:t>
            </a:r>
            <a:r>
              <a:rPr lang="en-US" sz="2800" b="1" kern="100" dirty="0" err="1">
                <a:solidFill>
                  <a:schemeClr val="bg2"/>
                </a:solidFill>
                <a:latin typeface="Book Antiqua" panose="02040602050305030304" pitchFamily="18" charset="0"/>
                <a:ea typeface="Times New Roman" panose="02020603050405020304" pitchFamily="18" charset="0"/>
                <a:cs typeface="Times New Roman" panose="02020603050405020304" pitchFamily="18" charset="0"/>
              </a:rPr>
              <a:t>messiahship</a:t>
            </a:r>
            <a:r>
              <a:rPr lang="en-US" sz="2800" b="1" kern="100" dirty="0">
                <a:solidFill>
                  <a:schemeClr val="bg2"/>
                </a:solidFill>
                <a:latin typeface="Book Antiqua" panose="02040602050305030304" pitchFamily="18" charset="0"/>
                <a:ea typeface="Times New Roman" panose="02020603050405020304" pitchFamily="18" charset="0"/>
                <a:cs typeface="Times New Roman" panose="02020603050405020304" pitchFamily="18" charset="0"/>
              </a:rPr>
              <a:t> of Jesus is announced by the law and the </a:t>
            </a:r>
            <a:r>
              <a:rPr lang="en-US" sz="2800" b="1" kern="100" dirty="0" smtClean="0">
                <a:solidFill>
                  <a:schemeClr val="bg2"/>
                </a:solidFill>
                <a:latin typeface="Book Antiqua" panose="02040602050305030304" pitchFamily="18" charset="0"/>
                <a:ea typeface="Times New Roman" panose="02020603050405020304" pitchFamily="18" charset="0"/>
                <a:cs typeface="Times New Roman" panose="02020603050405020304" pitchFamily="18" charset="0"/>
              </a:rPr>
              <a:t>prophets</a:t>
            </a:r>
          </a:p>
          <a:p>
            <a:pPr marL="342900" lvl="0" indent="-342900" algn="just">
              <a:spcAft>
                <a:spcPts val="400"/>
              </a:spcAft>
              <a:buFont typeface="Times New Roman" panose="02020603050405020304" pitchFamily="18" charset="0"/>
              <a:buChar char="-"/>
              <a:tabLst>
                <a:tab pos="457200" algn="l"/>
              </a:tabLst>
            </a:pPr>
            <a:r>
              <a:rPr lang="en-US" sz="2800" b="1" kern="100" dirty="0" smtClean="0">
                <a:solidFill>
                  <a:schemeClr val="bg2"/>
                </a:solidFill>
                <a:latin typeface="Book Antiqua" panose="02040602050305030304" pitchFamily="18" charset="0"/>
                <a:ea typeface="Times New Roman" panose="02020603050405020304" pitchFamily="18" charset="0"/>
                <a:cs typeface="Times New Roman" panose="02020603050405020304" pitchFamily="18" charset="0"/>
              </a:rPr>
              <a:t>Heaven </a:t>
            </a:r>
            <a:r>
              <a:rPr lang="en-US" sz="2800" b="1" kern="100" dirty="0">
                <a:solidFill>
                  <a:schemeClr val="bg2"/>
                </a:solidFill>
                <a:latin typeface="Book Antiqua" panose="02040602050305030304" pitchFamily="18" charset="0"/>
                <a:ea typeface="Times New Roman" panose="02020603050405020304" pitchFamily="18" charset="0"/>
                <a:cs typeface="Times New Roman" panose="02020603050405020304" pitchFamily="18" charset="0"/>
              </a:rPr>
              <a:t>comes to show its support for the Son of </a:t>
            </a:r>
            <a:r>
              <a:rPr lang="en-US" sz="2800" b="1" kern="100" dirty="0" smtClean="0">
                <a:solidFill>
                  <a:schemeClr val="bg2"/>
                </a:solidFill>
                <a:latin typeface="Book Antiqua" panose="02040602050305030304" pitchFamily="18" charset="0"/>
                <a:ea typeface="Times New Roman" panose="02020603050405020304" pitchFamily="18" charset="0"/>
                <a:cs typeface="Times New Roman" panose="02020603050405020304" pitchFamily="18" charset="0"/>
              </a:rPr>
              <a:t>God</a:t>
            </a:r>
          </a:p>
          <a:p>
            <a:pPr marL="342900" lvl="0" indent="-342900" algn="just">
              <a:spcAft>
                <a:spcPts val="400"/>
              </a:spcAft>
              <a:buFont typeface="Times New Roman" panose="02020603050405020304" pitchFamily="18" charset="0"/>
              <a:buChar char="-"/>
              <a:tabLst>
                <a:tab pos="457200" algn="l"/>
              </a:tabLst>
            </a:pPr>
            <a:r>
              <a:rPr lang="en-US" sz="2800" b="1" kern="100" dirty="0" smtClean="0">
                <a:solidFill>
                  <a:schemeClr val="bg2"/>
                </a:solidFill>
                <a:latin typeface="Book Antiqua" panose="02040602050305030304" pitchFamily="18" charset="0"/>
                <a:ea typeface="Times New Roman" panose="02020603050405020304" pitchFamily="18" charset="0"/>
                <a:cs typeface="Times New Roman" panose="02020603050405020304" pitchFamily="18" charset="0"/>
              </a:rPr>
              <a:t>Salvation </a:t>
            </a:r>
            <a:r>
              <a:rPr lang="en-US" sz="2800" b="1" kern="100" dirty="0">
                <a:solidFill>
                  <a:schemeClr val="bg2"/>
                </a:solidFill>
                <a:latin typeface="Book Antiqua" panose="02040602050305030304" pitchFamily="18" charset="0"/>
                <a:ea typeface="Times New Roman" panose="02020603050405020304" pitchFamily="18" charset="0"/>
                <a:cs typeface="Times New Roman" panose="02020603050405020304" pitchFamily="18" charset="0"/>
              </a:rPr>
              <a:t>concerns all men</a:t>
            </a:r>
            <a:endParaRPr lang="fr-RE" sz="3200" b="1" kern="100" dirty="0">
              <a:solidFill>
                <a:schemeClr val="bg2"/>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684848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Transfiguration du Seigneur (6 août) - Année A - Les Evangiles">
            <a:extLst>
              <a:ext uri="{FF2B5EF4-FFF2-40B4-BE49-F238E27FC236}">
                <a16:creationId xmlns:a16="http://schemas.microsoft.com/office/drawing/2014/main" xmlns="" id="{D6920150-EE44-2991-B487-7C446398CA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73829" y="0"/>
            <a:ext cx="5718627"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02496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La Transfiguration du Seigneur — Doyenné 02 / Banlieue - Val de l'Ognon">
            <a:extLst>
              <a:ext uri="{FF2B5EF4-FFF2-40B4-BE49-F238E27FC236}">
                <a16:creationId xmlns:a16="http://schemas.microsoft.com/office/drawing/2014/main" xmlns="" id="{E2FCE77A-CD58-D44E-7E59-2F820A9A1A1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3492"/>
          <a:stretch/>
        </p:blipFill>
        <p:spPr bwMode="auto">
          <a:xfrm>
            <a:off x="1364342" y="337457"/>
            <a:ext cx="9463315" cy="61830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03070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12300" name="Rectangle 12299">
            <a:extLst>
              <a:ext uri="{FF2B5EF4-FFF2-40B4-BE49-F238E27FC236}">
                <a16:creationId xmlns:a16="http://schemas.microsoft.com/office/drawing/2014/main" xmlns="" id="{7F90A3D7-2150-40EC-90CB-FD9CDABB744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01" name="Rectangle 12300">
            <a:extLst>
              <a:ext uri="{FF2B5EF4-FFF2-40B4-BE49-F238E27FC236}">
                <a16:creationId xmlns:a16="http://schemas.microsoft.com/office/drawing/2014/main" xmlns="" id="{A6621B2A-7ED6-4407-9579-B117AEFDEAB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77012" y="452538"/>
            <a:ext cx="5538554" cy="5925402"/>
          </a:xfrm>
          <a:prstGeom prst="rect">
            <a:avLst/>
          </a:prstGeom>
          <a:noFill/>
          <a:ln w="22225">
            <a:solidFill>
              <a:srgbClr val="438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290" name="Picture 2" descr="5 choses lors d'un baptême dans l'Église de Jésus-Christ, ou les mormons">
            <a:extLst>
              <a:ext uri="{FF2B5EF4-FFF2-40B4-BE49-F238E27FC236}">
                <a16:creationId xmlns:a16="http://schemas.microsoft.com/office/drawing/2014/main" xmlns="" id="{CA206E91-3920-D63F-DA6D-98E23247C61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9909" r="26863" b="1"/>
          <a:stretch/>
        </p:blipFill>
        <p:spPr bwMode="auto">
          <a:xfrm>
            <a:off x="643467" y="609599"/>
            <a:ext cx="5211232" cy="5604934"/>
          </a:xfrm>
          <a:prstGeom prst="rect">
            <a:avLst/>
          </a:prstGeom>
          <a:noFill/>
          <a:extLst>
            <a:ext uri="{909E8E84-426E-40DD-AFC4-6F175D3DCCD1}">
              <a14:hiddenFill xmlns:a14="http://schemas.microsoft.com/office/drawing/2010/main">
                <a:solidFill>
                  <a:srgbClr val="FFFFFF"/>
                </a:solidFill>
              </a14:hiddenFill>
            </a:ext>
          </a:extLst>
        </p:spPr>
      </p:pic>
      <p:sp>
        <p:nvSpPr>
          <p:cNvPr id="12299" name="Rectangle 12298">
            <a:extLst>
              <a:ext uri="{FF2B5EF4-FFF2-40B4-BE49-F238E27FC236}">
                <a16:creationId xmlns:a16="http://schemas.microsoft.com/office/drawing/2014/main" xmlns="" id="{AF44AE07-6B0A-445B-B590-66D2EC13378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182021" y="453280"/>
            <a:ext cx="5538554" cy="5925402"/>
          </a:xfrm>
          <a:prstGeom prst="rect">
            <a:avLst/>
          </a:prstGeom>
          <a:noFill/>
          <a:ln w="22225">
            <a:solidFill>
              <a:srgbClr val="438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2" descr="Transfiguration du Seigneur (6 août) - Année A - Les Evangiles">
            <a:extLst>
              <a:ext uri="{FF2B5EF4-FFF2-40B4-BE49-F238E27FC236}">
                <a16:creationId xmlns:a16="http://schemas.microsoft.com/office/drawing/2014/main" xmlns="" id="{6C76616E-8500-5135-78C3-7F3F8401C4A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23637" r="-2" b="-2"/>
          <a:stretch/>
        </p:blipFill>
        <p:spPr bwMode="auto">
          <a:xfrm>
            <a:off x="6348476" y="610341"/>
            <a:ext cx="5211232" cy="5604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9945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355C2497-A31D-411B-B7CC-5CB04199A41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34277" y="609600"/>
            <a:ext cx="9659904" cy="5604933"/>
          </a:xfrm>
          <a:prstGeom prst="rect">
            <a:avLst/>
          </a:prstGeom>
          <a:solidFill>
            <a:srgbClr val="FFFFFF"/>
          </a:solidFill>
          <a:ln>
            <a:noFill/>
          </a:ln>
          <a:effectLst>
            <a:outerShdw blurRad="76200" dist="63500" dir="5040000" algn="ctr" rotWithShape="0">
              <a:srgbClr val="000000">
                <a:alpha val="41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2" descr="Transfiguration du Seigneur (6 août) - Année A - Les Evangiles">
            <a:extLst>
              <a:ext uri="{FF2B5EF4-FFF2-40B4-BE49-F238E27FC236}">
                <a16:creationId xmlns:a16="http://schemas.microsoft.com/office/drawing/2014/main" xmlns="" id="{C76202CD-FB44-4701-35A7-45916E3DFAE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46932" b="13999"/>
          <a:stretch/>
        </p:blipFill>
        <p:spPr bwMode="auto">
          <a:xfrm>
            <a:off x="956009" y="931333"/>
            <a:ext cx="9016437" cy="4961466"/>
          </a:xfrm>
          <a:prstGeom prst="rect">
            <a:avLst/>
          </a:prstGeom>
          <a:noFill/>
          <a:ln>
            <a:noFill/>
          </a:ln>
          <a:effectLst/>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xmlns="" id="{1702A4D1-2C2E-40B4-9C63-D31CDB407FE4}"/>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4">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1" name="Rectangle 10">
            <a:extLst>
              <a:ext uri="{FF2B5EF4-FFF2-40B4-BE49-F238E27FC236}">
                <a16:creationId xmlns:a16="http://schemas.microsoft.com/office/drawing/2014/main" xmlns="" id="{77C4A954-C4D8-4B3C-8268-C93B77D49D8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FR"/>
          </a:p>
        </p:txBody>
      </p:sp>
    </p:spTree>
    <p:extLst>
      <p:ext uri="{BB962C8B-B14F-4D97-AF65-F5344CB8AC3E}">
        <p14:creationId xmlns:p14="http://schemas.microsoft.com/office/powerpoint/2010/main" val="29176986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xmlns="" id="{CE73B571-F8E2-8AC3-B86C-974A006E6A6D}"/>
              </a:ext>
            </a:extLst>
          </p:cNvPr>
          <p:cNvSpPr txBox="1"/>
          <p:nvPr/>
        </p:nvSpPr>
        <p:spPr>
          <a:xfrm>
            <a:off x="2362200" y="2598003"/>
            <a:ext cx="7264400" cy="830997"/>
          </a:xfrm>
          <a:prstGeom prst="rect">
            <a:avLst/>
          </a:prstGeom>
          <a:noFill/>
        </p:spPr>
        <p:txBody>
          <a:bodyPr wrap="square" rtlCol="0">
            <a:spAutoFit/>
          </a:bodyPr>
          <a:lstStyle/>
          <a:p>
            <a:pPr algn="ctr"/>
            <a:r>
              <a:rPr lang="en-US" sz="4800" b="1" dirty="0">
                <a:latin typeface="Optima" panose="02000503060000020004" pitchFamily="2" charset="0"/>
              </a:rPr>
              <a:t>Jesus the Lamb of God</a:t>
            </a:r>
            <a:endParaRPr lang="fr-FR" sz="4800" b="1" dirty="0">
              <a:latin typeface="Optima" panose="02000503060000020004" pitchFamily="2" charset="0"/>
            </a:endParaRPr>
          </a:p>
        </p:txBody>
      </p:sp>
    </p:spTree>
    <p:extLst>
      <p:ext uri="{BB962C8B-B14F-4D97-AF65-F5344CB8AC3E}">
        <p14:creationId xmlns:p14="http://schemas.microsoft.com/office/powerpoint/2010/main" val="17068315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4A50FF0B-5059-6B2D-4D95-23EC744606CA}"/>
              </a:ext>
            </a:extLst>
          </p:cNvPr>
          <p:cNvSpPr>
            <a:spLocks noGrp="1"/>
          </p:cNvSpPr>
          <p:nvPr>
            <p:ph type="title"/>
          </p:nvPr>
        </p:nvSpPr>
        <p:spPr/>
        <p:txBody>
          <a:bodyPr/>
          <a:lstStyle/>
          <a:p>
            <a:pPr algn="ctr"/>
            <a:r>
              <a:rPr lang="en-US" dirty="0">
                <a:solidFill>
                  <a:srgbClr val="FFFF00"/>
                </a:solidFill>
              </a:rPr>
              <a:t>Why do we need a sacrificial death?</a:t>
            </a:r>
            <a:endParaRPr lang="fr-FR" dirty="0">
              <a:solidFill>
                <a:srgbClr val="FFFF00"/>
              </a:solidFill>
            </a:endParaRPr>
          </a:p>
        </p:txBody>
      </p:sp>
      <p:sp>
        <p:nvSpPr>
          <p:cNvPr id="3" name="Espace réservé du contenu 2">
            <a:extLst>
              <a:ext uri="{FF2B5EF4-FFF2-40B4-BE49-F238E27FC236}">
                <a16:creationId xmlns:a16="http://schemas.microsoft.com/office/drawing/2014/main" xmlns="" id="{139F9F2D-99F5-06F0-3CE5-B6CCE97AC626}"/>
              </a:ext>
            </a:extLst>
          </p:cNvPr>
          <p:cNvSpPr>
            <a:spLocks noGrp="1"/>
          </p:cNvSpPr>
          <p:nvPr>
            <p:ph idx="1"/>
          </p:nvPr>
        </p:nvSpPr>
        <p:spPr>
          <a:xfrm>
            <a:off x="680321" y="3287862"/>
            <a:ext cx="9613861" cy="2031927"/>
          </a:xfrm>
        </p:spPr>
        <p:txBody>
          <a:bodyPr>
            <a:normAutofit/>
          </a:bodyPr>
          <a:lstStyle/>
          <a:p>
            <a:r>
              <a:rPr lang="en-US" sz="3200" dirty="0"/>
              <a:t>Disobedience leads to death.</a:t>
            </a:r>
          </a:p>
          <a:p>
            <a:r>
              <a:rPr lang="en-US" sz="3200" dirty="0" smtClean="0"/>
              <a:t>Sin </a:t>
            </a:r>
            <a:r>
              <a:rPr lang="en-US" sz="3200" dirty="0"/>
              <a:t>is incompatible with the tree of life.</a:t>
            </a:r>
          </a:p>
          <a:p>
            <a:r>
              <a:rPr lang="en-US" sz="3200" dirty="0" smtClean="0"/>
              <a:t>Innocence </a:t>
            </a:r>
            <a:r>
              <a:rPr lang="en-US" sz="3200" dirty="0"/>
              <a:t>is needed to cover the guilty</a:t>
            </a:r>
            <a:endParaRPr lang="fr-FR" sz="3200" dirty="0"/>
          </a:p>
        </p:txBody>
      </p:sp>
    </p:spTree>
    <p:extLst>
      <p:ext uri="{BB962C8B-B14F-4D97-AF65-F5344CB8AC3E}">
        <p14:creationId xmlns:p14="http://schemas.microsoft.com/office/powerpoint/2010/main" val="1002080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La Chute de l'homme | La Vie Nouvelle cours 3">
            <a:extLst>
              <a:ext uri="{FF2B5EF4-FFF2-40B4-BE49-F238E27FC236}">
                <a16:creationId xmlns:a16="http://schemas.microsoft.com/office/drawing/2014/main" xmlns="" id="{CBB48A23-B0FE-B097-12C2-E1B2721FFCD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0"/>
            <a:ext cx="6858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ZoneTexte 4">
            <a:extLst>
              <a:ext uri="{FF2B5EF4-FFF2-40B4-BE49-F238E27FC236}">
                <a16:creationId xmlns:a16="http://schemas.microsoft.com/office/drawing/2014/main" xmlns="" id="{7EDA50A7-5D91-E33C-9686-AADE4414DFB6}"/>
              </a:ext>
            </a:extLst>
          </p:cNvPr>
          <p:cNvSpPr txBox="1"/>
          <p:nvPr/>
        </p:nvSpPr>
        <p:spPr>
          <a:xfrm>
            <a:off x="723900" y="345004"/>
            <a:ext cx="9982199" cy="1384995"/>
          </a:xfrm>
          <a:prstGeom prst="rect">
            <a:avLst/>
          </a:prstGeom>
          <a:noFill/>
        </p:spPr>
        <p:txBody>
          <a:bodyPr wrap="square">
            <a:spAutoFit/>
          </a:bodyPr>
          <a:lstStyle/>
          <a:p>
            <a:pPr algn="ctr"/>
            <a:r>
              <a:rPr lang="fr-FR" sz="2800" dirty="0">
                <a:effectLst/>
                <a:latin typeface="Book Antiqua" panose="02040602050305030304" pitchFamily="18" charset="0"/>
                <a:ea typeface="Calibri" panose="020F0502020204030204" pitchFamily="34" charset="0"/>
                <a:cs typeface="Times New Roman" panose="02020603050405020304" pitchFamily="18" charset="0"/>
              </a:rPr>
              <a:t>« </a:t>
            </a:r>
            <a:r>
              <a:rPr lang="en-US" sz="2800" dirty="0">
                <a:latin typeface="Book Antiqua" panose="02040602050305030304" pitchFamily="18" charset="0"/>
                <a:ea typeface="Calibri" panose="020F0502020204030204" pitchFamily="34" charset="0"/>
                <a:cs typeface="Times New Roman" panose="02020603050405020304" pitchFamily="18" charset="0"/>
              </a:rPr>
              <a:t>And there will be war between you and the woman and between your seed and her seed: by him will your head be crushed and by you his foot will be wounded</a:t>
            </a:r>
            <a:r>
              <a:rPr lang="en-US" sz="2800" dirty="0" smtClean="0">
                <a:latin typeface="Book Antiqua" panose="02040602050305030304" pitchFamily="18" charset="0"/>
                <a:ea typeface="Calibri" panose="020F0502020204030204" pitchFamily="34" charset="0"/>
                <a:cs typeface="Times New Roman" panose="02020603050405020304" pitchFamily="18" charset="0"/>
              </a:rPr>
              <a:t>.</a:t>
            </a:r>
            <a:r>
              <a:rPr lang="fr-RE" sz="2800" dirty="0">
                <a:effectLst/>
                <a:latin typeface="Book Antiqua" panose="02040602050305030304" pitchFamily="18" charset="0"/>
                <a:ea typeface="Calibri" panose="020F0502020204030204" pitchFamily="34" charset="0"/>
                <a:cs typeface="Times New Roman" panose="02020603050405020304" pitchFamily="18" charset="0"/>
              </a:rPr>
              <a:t> » </a:t>
            </a:r>
            <a:r>
              <a:rPr lang="fr-RE" sz="2800" dirty="0">
                <a:solidFill>
                  <a:srgbClr val="FFFF00"/>
                </a:solidFill>
                <a:effectLst/>
                <a:latin typeface="Book Antiqua" panose="02040602050305030304" pitchFamily="18" charset="0"/>
                <a:ea typeface="Calibri" panose="020F0502020204030204" pitchFamily="34" charset="0"/>
                <a:cs typeface="Times New Roman" panose="02020603050405020304" pitchFamily="18" charset="0"/>
              </a:rPr>
              <a:t>(Genèse 3.15)</a:t>
            </a:r>
            <a:r>
              <a:rPr lang="fr-RE" sz="2800" dirty="0">
                <a:solidFill>
                  <a:srgbClr val="FFFF00"/>
                </a:solidFill>
                <a:effectLst/>
                <a:latin typeface="Book Antiqua" panose="02040602050305030304" pitchFamily="18" charset="0"/>
              </a:rPr>
              <a:t> </a:t>
            </a:r>
            <a:endParaRPr lang="fr-FR" sz="2800" dirty="0">
              <a:solidFill>
                <a:srgbClr val="FFFF00"/>
              </a:solidFill>
              <a:latin typeface="Book Antiqua" panose="02040602050305030304" pitchFamily="18" charset="0"/>
            </a:endParaRPr>
          </a:p>
        </p:txBody>
      </p:sp>
    </p:spTree>
    <p:extLst>
      <p:ext uri="{BB962C8B-B14F-4D97-AF65-F5344CB8AC3E}">
        <p14:creationId xmlns:p14="http://schemas.microsoft.com/office/powerpoint/2010/main" val="39259703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useBgFill="1">
        <p:nvSpPr>
          <p:cNvPr id="1033" name="Rectangle 1032">
            <a:extLst>
              <a:ext uri="{FF2B5EF4-FFF2-40B4-BE49-F238E27FC236}">
                <a16:creationId xmlns:a16="http://schemas.microsoft.com/office/drawing/2014/main" xmlns="" id="{F059A320-8768-45B7-97A8-030AB958DF6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descr="Coronavirus (COVID-19)">
            <a:extLst>
              <a:ext uri="{FF2B5EF4-FFF2-40B4-BE49-F238E27FC236}">
                <a16:creationId xmlns:a16="http://schemas.microsoft.com/office/drawing/2014/main" xmlns="" id="{B91C6F1A-0196-E765-7C69-8134AE1839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7557" b="14318"/>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87577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p:nvSpPr>
          <p:cNvPr id="1031" name="Rectangle 1030">
            <a:extLst>
              <a:ext uri="{FF2B5EF4-FFF2-40B4-BE49-F238E27FC236}">
                <a16:creationId xmlns:a16="http://schemas.microsoft.com/office/drawing/2014/main" xmlns="" id="{C1F07745-D943-46DF-AB69-FA455CE428E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595" y="0"/>
            <a:ext cx="12192000" cy="6858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3" name="Rectangle 1032">
            <a:extLst>
              <a:ext uri="{FF2B5EF4-FFF2-40B4-BE49-F238E27FC236}">
                <a16:creationId xmlns:a16="http://schemas.microsoft.com/office/drawing/2014/main" xmlns="" id="{B72A2E17-3305-4404-A0DA-5CC3BDAFE08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Un vêtement, un manteau, des histoires… | by Hosannah Bright | Scriib.es |  Medium">
            <a:extLst>
              <a:ext uri="{FF2B5EF4-FFF2-40B4-BE49-F238E27FC236}">
                <a16:creationId xmlns:a16="http://schemas.microsoft.com/office/drawing/2014/main" xmlns="" id="{9766AA47-B65E-18E6-6B65-B25A541A7794}"/>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882210" y="609600"/>
            <a:ext cx="8418390" cy="5604933"/>
          </a:xfrm>
          <a:prstGeom prst="rect">
            <a:avLst/>
          </a:prstGeom>
          <a:noFill/>
          <a:ln>
            <a:noFill/>
          </a:ln>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12022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xmlns="" id="{04C28B96-C0B0-D8E4-F5EA-78D37E431006}"/>
              </a:ext>
            </a:extLst>
          </p:cNvPr>
          <p:cNvSpPr txBox="1"/>
          <p:nvPr/>
        </p:nvSpPr>
        <p:spPr>
          <a:xfrm>
            <a:off x="525464" y="3429000"/>
            <a:ext cx="5207000" cy="3046988"/>
          </a:xfrm>
          <a:prstGeom prst="rect">
            <a:avLst/>
          </a:prstGeom>
          <a:noFill/>
        </p:spPr>
        <p:txBody>
          <a:bodyPr wrap="square">
            <a:spAutoFit/>
          </a:bodyPr>
          <a:lstStyle/>
          <a:p>
            <a:pPr algn="ctr"/>
            <a:r>
              <a:rPr lang="fr-FR" sz="2400" i="1" dirty="0">
                <a:effectLst/>
                <a:latin typeface="Book Antiqua" panose="02040602050305030304" pitchFamily="18" charset="0"/>
                <a:ea typeface="Calibri" panose="020F0502020204030204" pitchFamily="34" charset="0"/>
                <a:cs typeface="Times New Roman" panose="02020603050405020304" pitchFamily="18" charset="0"/>
              </a:rPr>
              <a:t>« </a:t>
            </a:r>
            <a:r>
              <a:rPr lang="en-US" sz="2400" i="1" dirty="0">
                <a:latin typeface="Book Antiqua" panose="02040602050305030304" pitchFamily="18" charset="0"/>
                <a:ea typeface="Calibri" panose="020F0502020204030204" pitchFamily="34" charset="0"/>
                <a:cs typeface="Times New Roman" panose="02020603050405020304" pitchFamily="18" charset="0"/>
              </a:rPr>
              <a:t>Then Isaac said to Abraham, My father; and he said, Here am I, my son. And he said, We have wood and fire here, but where is the lamb for the burned offering?</a:t>
            </a:r>
          </a:p>
          <a:p>
            <a:pPr algn="ctr"/>
            <a:r>
              <a:rPr lang="en-US" sz="2400" i="1" dirty="0" smtClean="0">
                <a:latin typeface="Book Antiqua" panose="02040602050305030304" pitchFamily="18" charset="0"/>
                <a:ea typeface="Calibri" panose="020F0502020204030204" pitchFamily="34" charset="0"/>
                <a:cs typeface="Times New Roman" panose="02020603050405020304" pitchFamily="18" charset="0"/>
              </a:rPr>
              <a:t>And </a:t>
            </a:r>
            <a:r>
              <a:rPr lang="en-US" sz="2400" i="1" dirty="0">
                <a:latin typeface="Book Antiqua" panose="02040602050305030304" pitchFamily="18" charset="0"/>
                <a:ea typeface="Calibri" panose="020F0502020204030204" pitchFamily="34" charset="0"/>
                <a:cs typeface="Times New Roman" panose="02020603050405020304" pitchFamily="18" charset="0"/>
              </a:rPr>
              <a:t>Abraham said, God himself will give the lamb for the burned offering: so they went on together</a:t>
            </a:r>
            <a:r>
              <a:rPr lang="en-US" sz="2400" i="1" dirty="0" smtClean="0">
                <a:latin typeface="Book Antiqua" panose="02040602050305030304" pitchFamily="18" charset="0"/>
                <a:ea typeface="Calibri" panose="020F0502020204030204" pitchFamily="34" charset="0"/>
                <a:cs typeface="Times New Roman" panose="02020603050405020304" pitchFamily="18" charset="0"/>
              </a:rPr>
              <a:t>.</a:t>
            </a:r>
            <a:r>
              <a:rPr lang="fr-FR" sz="2400" i="1" dirty="0" smtClean="0">
                <a:effectLst/>
                <a:latin typeface="Book Antiqua" panose="02040602050305030304" pitchFamily="18" charset="0"/>
                <a:ea typeface="Calibri" panose="020F0502020204030204" pitchFamily="34" charset="0"/>
                <a:cs typeface="Times New Roman" panose="02020603050405020304" pitchFamily="18" charset="0"/>
              </a:rPr>
              <a:t>»  </a:t>
            </a:r>
            <a:r>
              <a:rPr lang="fr-FR" dirty="0">
                <a:solidFill>
                  <a:srgbClr val="FFFF00"/>
                </a:solidFill>
                <a:latin typeface="Book Antiqua" panose="02040602050305030304" pitchFamily="18" charset="0"/>
                <a:ea typeface="Calibri" panose="020F0502020204030204" pitchFamily="34" charset="0"/>
                <a:cs typeface="Times New Roman" panose="02020603050405020304" pitchFamily="18" charset="0"/>
              </a:rPr>
              <a:t>(Genesis </a:t>
            </a:r>
            <a:r>
              <a:rPr lang="fr-FR" sz="1800" dirty="0">
                <a:solidFill>
                  <a:srgbClr val="FFFF00"/>
                </a:solidFill>
                <a:effectLst/>
                <a:latin typeface="Book Antiqua" panose="02040602050305030304" pitchFamily="18" charset="0"/>
                <a:ea typeface="Calibri" panose="020F0502020204030204" pitchFamily="34" charset="0"/>
                <a:cs typeface="Times New Roman" panose="02020603050405020304" pitchFamily="18" charset="0"/>
              </a:rPr>
              <a:t>22.7,8)</a:t>
            </a:r>
            <a:endParaRPr lang="fr-FR" dirty="0">
              <a:solidFill>
                <a:srgbClr val="FFFF00"/>
              </a:solidFill>
            </a:endParaRPr>
          </a:p>
        </p:txBody>
      </p:sp>
      <p:pic>
        <p:nvPicPr>
          <p:cNvPr id="2050" name="Picture 2">
            <a:extLst>
              <a:ext uri="{FF2B5EF4-FFF2-40B4-BE49-F238E27FC236}">
                <a16:creationId xmlns:a16="http://schemas.microsoft.com/office/drawing/2014/main" xmlns="" id="{5AD07E8A-99E4-F059-BC71-CB0F0A4170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2237" y="0"/>
            <a:ext cx="5719763"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ZoneTexte 4">
            <a:extLst>
              <a:ext uri="{FF2B5EF4-FFF2-40B4-BE49-F238E27FC236}">
                <a16:creationId xmlns:a16="http://schemas.microsoft.com/office/drawing/2014/main" xmlns="" id="{FDA5E2F1-373A-DB19-C14A-BB213ECBD8F7}"/>
              </a:ext>
            </a:extLst>
          </p:cNvPr>
          <p:cNvSpPr txBox="1"/>
          <p:nvPr/>
        </p:nvSpPr>
        <p:spPr>
          <a:xfrm>
            <a:off x="419100" y="134204"/>
            <a:ext cx="5207000" cy="2308324"/>
          </a:xfrm>
          <a:prstGeom prst="rect">
            <a:avLst/>
          </a:prstGeom>
          <a:noFill/>
        </p:spPr>
        <p:txBody>
          <a:bodyPr wrap="square">
            <a:spAutoFit/>
          </a:bodyPr>
          <a:lstStyle/>
          <a:p>
            <a:pPr algn="ctr">
              <a:spcAft>
                <a:spcPts val="400"/>
              </a:spcAft>
            </a:pPr>
            <a:r>
              <a:rPr lang="fr-FR" sz="2400" kern="100" dirty="0">
                <a:effectLst/>
                <a:latin typeface="Book Antiqua" panose="02040602050305030304" pitchFamily="18" charset="0"/>
                <a:ea typeface="Calibri" panose="020F0502020204030204" pitchFamily="34" charset="0"/>
                <a:cs typeface="Times New Roman" panose="02020603050405020304" pitchFamily="18" charset="0"/>
              </a:rPr>
              <a:t>« </a:t>
            </a:r>
            <a:r>
              <a:rPr lang="en-US" sz="2400" i="1" kern="100" dirty="0">
                <a:latin typeface="Book Antiqua" panose="02040602050305030304" pitchFamily="18" charset="0"/>
                <a:ea typeface="Calibri" panose="020F0502020204030204" pitchFamily="34" charset="0"/>
                <a:cs typeface="Times New Roman" panose="02020603050405020304" pitchFamily="18" charset="0"/>
              </a:rPr>
              <a:t>And he said to him, Take your son, your dearly loved only son Isaac, and go to the land of Moriah and give him as a burned offering on one of the mountains of which I will give you </a:t>
            </a:r>
            <a:r>
              <a:rPr lang="en-US" sz="2400" i="1" kern="100" dirty="0" smtClean="0">
                <a:latin typeface="Book Antiqua" panose="02040602050305030304" pitchFamily="18" charset="0"/>
                <a:ea typeface="Calibri" panose="020F0502020204030204" pitchFamily="34" charset="0"/>
                <a:cs typeface="Times New Roman" panose="02020603050405020304" pitchFamily="18" charset="0"/>
              </a:rPr>
              <a:t>knowledge</a:t>
            </a:r>
            <a:r>
              <a:rPr lang="fr-FR" sz="2400" kern="100" dirty="0">
                <a:effectLst/>
                <a:latin typeface="Book Antiqua" panose="02040602050305030304" pitchFamily="18" charset="0"/>
                <a:ea typeface="Calibri" panose="020F0502020204030204" pitchFamily="34" charset="0"/>
                <a:cs typeface="Times New Roman" panose="02020603050405020304" pitchFamily="18" charset="0"/>
              </a:rPr>
              <a:t> » </a:t>
            </a:r>
            <a:r>
              <a:rPr lang="fr-FR" sz="2400" kern="100" dirty="0">
                <a:solidFill>
                  <a:srgbClr val="FFFF00"/>
                </a:solidFill>
                <a:effectLst/>
                <a:latin typeface="Book Antiqua" panose="02040602050305030304" pitchFamily="18" charset="0"/>
                <a:ea typeface="Calibri" panose="020F0502020204030204" pitchFamily="34" charset="0"/>
                <a:cs typeface="Times New Roman" panose="02020603050405020304" pitchFamily="18" charset="0"/>
              </a:rPr>
              <a:t>(</a:t>
            </a:r>
            <a:r>
              <a:rPr lang="fr-FR" sz="2400" kern="100" dirty="0" smtClean="0">
                <a:solidFill>
                  <a:srgbClr val="FFFF00"/>
                </a:solidFill>
                <a:effectLst/>
                <a:latin typeface="Book Antiqua" panose="02040602050305030304" pitchFamily="18" charset="0"/>
                <a:ea typeface="Calibri" panose="020F0502020204030204" pitchFamily="34" charset="0"/>
                <a:cs typeface="Times New Roman" panose="02020603050405020304" pitchFamily="18" charset="0"/>
              </a:rPr>
              <a:t>Genesis </a:t>
            </a:r>
            <a:r>
              <a:rPr lang="fr-FR" sz="2400" kern="100" dirty="0">
                <a:solidFill>
                  <a:srgbClr val="FFFF00"/>
                </a:solidFill>
                <a:effectLst/>
                <a:latin typeface="Book Antiqua" panose="02040602050305030304" pitchFamily="18" charset="0"/>
                <a:ea typeface="Calibri" panose="020F0502020204030204" pitchFamily="34" charset="0"/>
                <a:cs typeface="Times New Roman" panose="02020603050405020304" pitchFamily="18" charset="0"/>
              </a:rPr>
              <a:t>22.2)</a:t>
            </a:r>
            <a:endParaRPr lang="fr-RE" sz="2800" kern="1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83062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xmlns="" id="{B9873959-6045-789D-6348-36A8DACEEF24}"/>
              </a:ext>
            </a:extLst>
          </p:cNvPr>
          <p:cNvSpPr txBox="1"/>
          <p:nvPr/>
        </p:nvSpPr>
        <p:spPr>
          <a:xfrm>
            <a:off x="715736" y="456905"/>
            <a:ext cx="9902371" cy="1508105"/>
          </a:xfrm>
          <a:prstGeom prst="rect">
            <a:avLst/>
          </a:prstGeom>
          <a:noFill/>
        </p:spPr>
        <p:txBody>
          <a:bodyPr wrap="square">
            <a:spAutoFit/>
          </a:bodyPr>
          <a:lstStyle/>
          <a:p>
            <a:r>
              <a:rPr lang="fr-RE" sz="3600" b="1" dirty="0" smtClean="0">
                <a:solidFill>
                  <a:srgbClr val="FFFF00"/>
                </a:solidFill>
                <a:latin typeface="Optima" panose="02000503060000020004" pitchFamily="2" charset="0"/>
              </a:rPr>
              <a:t>Exodus </a:t>
            </a:r>
            <a:r>
              <a:rPr lang="fr-RE" sz="3600" b="1" dirty="0">
                <a:solidFill>
                  <a:srgbClr val="FFFF00"/>
                </a:solidFill>
                <a:latin typeface="Optima" panose="02000503060000020004" pitchFamily="2" charset="0"/>
              </a:rPr>
              <a:t>25</a:t>
            </a:r>
          </a:p>
          <a:p>
            <a:r>
              <a:rPr lang="fr-RE" sz="2800" b="0" i="0" dirty="0">
                <a:effectLst/>
                <a:latin typeface="Optima" panose="02000503060000020004" pitchFamily="2" charset="0"/>
              </a:rPr>
              <a:t> </a:t>
            </a:r>
            <a:r>
              <a:rPr lang="fr-RE" sz="2400" dirty="0">
                <a:effectLst/>
                <a:latin typeface="Optima" panose="02000503060000020004" pitchFamily="2" charset="0"/>
              </a:rPr>
              <a:t>8 </a:t>
            </a:r>
            <a:r>
              <a:rPr lang="en-US" sz="2800" dirty="0">
                <a:latin typeface="Optima" panose="02000503060000020004" pitchFamily="2" charset="0"/>
              </a:rPr>
              <a:t> 	And let them make me a holy place, so that I may be ever present among them.</a:t>
            </a:r>
            <a:r>
              <a:rPr lang="fr-RE" sz="2800" b="0" i="0" dirty="0" smtClean="0">
                <a:effectLst/>
                <a:latin typeface="Optima" panose="02000503060000020004" pitchFamily="2" charset="0"/>
              </a:rPr>
              <a:t>.</a:t>
            </a:r>
            <a:r>
              <a:rPr lang="fr-RE" sz="2800" b="0" i="0" dirty="0">
                <a:effectLst/>
                <a:latin typeface="Optima" panose="02000503060000020004" pitchFamily="2" charset="0"/>
              </a:rPr>
              <a:t> </a:t>
            </a:r>
            <a:endParaRPr lang="fr-FR" sz="2800" dirty="0">
              <a:latin typeface="Optima" panose="02000503060000020004" pitchFamily="2" charset="0"/>
            </a:endParaRPr>
          </a:p>
        </p:txBody>
      </p:sp>
      <p:pic>
        <p:nvPicPr>
          <p:cNvPr id="3074" name="Picture 2" descr="Les temples de la Bible • Bible, Histoire &amp; Archéologie">
            <a:extLst>
              <a:ext uri="{FF2B5EF4-FFF2-40B4-BE49-F238E27FC236}">
                <a16:creationId xmlns:a16="http://schemas.microsoft.com/office/drawing/2014/main" xmlns="" id="{0F4BDAF6-7244-92DE-F425-13313A612B3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2057" y="1965010"/>
            <a:ext cx="9036050" cy="4892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98943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L'autel du Temple de Bruno Oldani - Message texte - TopMessages —  TopChrétien">
            <a:extLst>
              <a:ext uri="{FF2B5EF4-FFF2-40B4-BE49-F238E27FC236}">
                <a16:creationId xmlns:a16="http://schemas.microsoft.com/office/drawing/2014/main" xmlns="" id="{56468D0A-57B6-0BB3-064A-255C2552CD0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738" r="1" b="1"/>
          <a:stretch/>
        </p:blipFill>
        <p:spPr bwMode="auto">
          <a:xfrm>
            <a:off x="956009" y="931333"/>
            <a:ext cx="9016437" cy="4961466"/>
          </a:xfrm>
          <a:prstGeom prst="rect">
            <a:avLst/>
          </a:prstGeom>
          <a:noFill/>
          <a:ln>
            <a:noFill/>
          </a:ln>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36330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La mort de Jésus, un sacrifice ? - billet du sam 15.04.2023 | Réformés.ch">
            <a:extLst>
              <a:ext uri="{FF2B5EF4-FFF2-40B4-BE49-F238E27FC236}">
                <a16:creationId xmlns:a16="http://schemas.microsoft.com/office/drawing/2014/main" xmlns="" id="{582F4829-3316-A3BC-8D4E-F35832005F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1" b="3864"/>
          <a:stretch/>
        </p:blipFill>
        <p:spPr bwMode="auto">
          <a:xfrm>
            <a:off x="956009" y="931333"/>
            <a:ext cx="9016437" cy="4961466"/>
          </a:xfrm>
          <a:prstGeom prst="rect">
            <a:avLst/>
          </a:prstGeom>
          <a:noFill/>
          <a:ln>
            <a:noFill/>
          </a:ln>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92274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useBgFill="1">
        <p:nvSpPr>
          <p:cNvPr id="79883" name="Rectangle 79882">
            <a:extLst>
              <a:ext uri="{FF2B5EF4-FFF2-40B4-BE49-F238E27FC236}">
                <a16:creationId xmlns:a16="http://schemas.microsoft.com/office/drawing/2014/main" xmlns="" id="{F059A320-8768-45B7-97A8-030AB958DF6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9874" name="Picture 8" descr="0807051">
            <a:extLst>
              <a:ext uri="{FF2B5EF4-FFF2-40B4-BE49-F238E27FC236}">
                <a16:creationId xmlns:a16="http://schemas.microsoft.com/office/drawing/2014/main" xmlns="" id="{9C190F8D-E718-5B84-413F-C13F1E6791AF}"/>
              </a:ext>
            </a:extLst>
          </p:cNvPr>
          <p:cNvPicPr>
            <a:picLocks noGrp="1" noChangeAspect="1" noChangeArrowheads="1"/>
          </p:cNvPicPr>
          <p:nvPr>
            <p:ph sz="quarter" idx="4294967295"/>
            <p:custDataLst>
              <p:tags r:id="rId1"/>
            </p:custDataLst>
          </p:nvPr>
        </p:nvPicPr>
        <p:blipFill>
          <a:blip r:embed="rId4">
            <a:extLst>
              <a:ext uri="{28A0092B-C50C-407E-A947-70E740481C1C}">
                <a14:useLocalDpi xmlns:a14="http://schemas.microsoft.com/office/drawing/2010/main" val="0"/>
              </a:ext>
            </a:extLst>
          </a:blip>
          <a:srcRect t="9997" b="15003"/>
          <a:stretch/>
        </p:blipFill>
        <p:spPr>
          <a:xfrm>
            <a:off x="20" y="10"/>
            <a:ext cx="12191980" cy="685799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01086528-1CE3-E401-4053-4BB3CE928E11}"/>
              </a:ext>
            </a:extLst>
          </p:cNvPr>
          <p:cNvSpPr>
            <a:spLocks noGrp="1"/>
          </p:cNvSpPr>
          <p:nvPr>
            <p:ph type="title"/>
          </p:nvPr>
        </p:nvSpPr>
        <p:spPr/>
        <p:txBody>
          <a:bodyPr/>
          <a:lstStyle/>
          <a:p>
            <a:r>
              <a:rPr lang="fr-FR" dirty="0"/>
              <a:t>Regular/</a:t>
            </a:r>
            <a:r>
              <a:rPr lang="fr-FR" dirty="0" err="1"/>
              <a:t>daily</a:t>
            </a:r>
            <a:r>
              <a:rPr lang="fr-FR" dirty="0"/>
              <a:t> service </a:t>
            </a:r>
            <a:r>
              <a:rPr lang="fr-FR" dirty="0" err="1"/>
              <a:t>Leviticus</a:t>
            </a:r>
            <a:r>
              <a:rPr lang="fr-FR" dirty="0"/>
              <a:t> 4</a:t>
            </a:r>
          </a:p>
        </p:txBody>
      </p:sp>
      <p:sp>
        <p:nvSpPr>
          <p:cNvPr id="6" name="Espace réservé du contenu 5">
            <a:extLst>
              <a:ext uri="{FF2B5EF4-FFF2-40B4-BE49-F238E27FC236}">
                <a16:creationId xmlns:a16="http://schemas.microsoft.com/office/drawing/2014/main" xmlns="" id="{3F422849-4B50-ED4F-6B1E-F8B0917C1D27}"/>
              </a:ext>
            </a:extLst>
          </p:cNvPr>
          <p:cNvSpPr>
            <a:spLocks noGrp="1"/>
          </p:cNvSpPr>
          <p:nvPr>
            <p:ph sz="half" idx="1"/>
          </p:nvPr>
        </p:nvSpPr>
        <p:spPr>
          <a:xfrm>
            <a:off x="377371" y="2857573"/>
            <a:ext cx="5407707" cy="2578027"/>
          </a:xfrm>
        </p:spPr>
        <p:txBody>
          <a:bodyPr>
            <a:normAutofit lnSpcReduction="10000"/>
          </a:bodyPr>
          <a:lstStyle/>
          <a:p>
            <a:r>
              <a:rPr lang="fr-FR" sz="3200" dirty="0"/>
              <a:t>The </a:t>
            </a:r>
            <a:r>
              <a:rPr lang="fr-FR" sz="3200" dirty="0" err="1"/>
              <a:t>priest</a:t>
            </a:r>
            <a:r>
              <a:rPr lang="fr-FR" sz="3200" dirty="0"/>
              <a:t> (v.3)</a:t>
            </a:r>
          </a:p>
          <a:p>
            <a:r>
              <a:rPr lang="fr-FR" sz="3200" dirty="0"/>
              <a:t>The </a:t>
            </a:r>
            <a:r>
              <a:rPr lang="fr-FR" sz="3200" dirty="0" err="1" smtClean="0"/>
              <a:t>assembly</a:t>
            </a:r>
            <a:r>
              <a:rPr lang="fr-FR" sz="3200" dirty="0" smtClean="0"/>
              <a:t> (The people) </a:t>
            </a:r>
            <a:r>
              <a:rPr lang="fr-FR" sz="3200" dirty="0"/>
              <a:t>(v.13)</a:t>
            </a:r>
          </a:p>
          <a:p>
            <a:r>
              <a:rPr lang="fr-FR" sz="3200" dirty="0"/>
              <a:t>A leader/manager(v.22)</a:t>
            </a:r>
          </a:p>
          <a:p>
            <a:r>
              <a:rPr lang="fr-FR" sz="3200" dirty="0"/>
              <a:t>One of the people (v.27)</a:t>
            </a:r>
          </a:p>
          <a:p>
            <a:endParaRPr lang="fr-FR" sz="3200" dirty="0"/>
          </a:p>
          <a:p>
            <a:endParaRPr lang="fr-FR" sz="3200" dirty="0"/>
          </a:p>
        </p:txBody>
      </p:sp>
      <p:sp>
        <p:nvSpPr>
          <p:cNvPr id="7" name="Espace réservé du contenu 6">
            <a:extLst>
              <a:ext uri="{FF2B5EF4-FFF2-40B4-BE49-F238E27FC236}">
                <a16:creationId xmlns:a16="http://schemas.microsoft.com/office/drawing/2014/main" xmlns="" id="{A26AC9A9-DE6A-111A-9D29-3F18FC97EBFF}"/>
              </a:ext>
            </a:extLst>
          </p:cNvPr>
          <p:cNvSpPr>
            <a:spLocks noGrp="1"/>
          </p:cNvSpPr>
          <p:nvPr>
            <p:ph sz="half" idx="2"/>
          </p:nvPr>
        </p:nvSpPr>
        <p:spPr>
          <a:xfrm>
            <a:off x="6406923" y="2474682"/>
            <a:ext cx="4700058" cy="3900718"/>
          </a:xfrm>
        </p:spPr>
        <p:txBody>
          <a:bodyPr>
            <a:normAutofit lnSpcReduction="10000"/>
          </a:bodyPr>
          <a:lstStyle/>
          <a:p>
            <a:r>
              <a:rPr lang="fr-FR" dirty="0"/>
              <a:t>Place hand on </a:t>
            </a:r>
            <a:r>
              <a:rPr lang="fr-FR" dirty="0" err="1" smtClean="0"/>
              <a:t>head</a:t>
            </a:r>
            <a:endParaRPr lang="fr-FR" dirty="0" smtClean="0"/>
          </a:p>
          <a:p>
            <a:r>
              <a:rPr lang="fr-FR" dirty="0" err="1" smtClean="0"/>
              <a:t>Gutting</a:t>
            </a:r>
            <a:endParaRPr lang="fr-FR" dirty="0" smtClean="0"/>
          </a:p>
          <a:p>
            <a:r>
              <a:rPr lang="en-US" dirty="0"/>
              <a:t>Taking blood into the </a:t>
            </a:r>
            <a:r>
              <a:rPr lang="en-US" dirty="0" smtClean="0"/>
              <a:t>tent</a:t>
            </a:r>
          </a:p>
          <a:p>
            <a:r>
              <a:rPr lang="en-US" dirty="0"/>
              <a:t>Spray in front of the </a:t>
            </a:r>
            <a:r>
              <a:rPr lang="en-US" dirty="0" smtClean="0"/>
              <a:t>veil</a:t>
            </a:r>
          </a:p>
          <a:p>
            <a:r>
              <a:rPr lang="en-US" dirty="0"/>
              <a:t>Remove grease/burn on the </a:t>
            </a:r>
            <a:r>
              <a:rPr lang="en-US" dirty="0" smtClean="0"/>
              <a:t>altar</a:t>
            </a:r>
          </a:p>
          <a:p>
            <a:r>
              <a:rPr lang="fr-FR" dirty="0" err="1"/>
              <a:t>Atonement</a:t>
            </a:r>
            <a:r>
              <a:rPr lang="fr-FR" dirty="0"/>
              <a:t> (</a:t>
            </a:r>
            <a:r>
              <a:rPr lang="fr-FR" dirty="0" err="1"/>
              <a:t>forgiveness</a:t>
            </a:r>
            <a:r>
              <a:rPr lang="fr-FR" dirty="0"/>
              <a:t>) </a:t>
            </a:r>
            <a:r>
              <a:rPr lang="fr-FR" dirty="0" err="1"/>
              <a:t>obtained</a:t>
            </a:r>
            <a:endParaRPr lang="fr-FR" dirty="0"/>
          </a:p>
        </p:txBody>
      </p:sp>
    </p:spTree>
    <p:extLst>
      <p:ext uri="{BB962C8B-B14F-4D97-AF65-F5344CB8AC3E}">
        <p14:creationId xmlns:p14="http://schemas.microsoft.com/office/powerpoint/2010/main" val="12648004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4BD2D87C-2593-5077-FB22-DF51E5E5D536}"/>
              </a:ext>
            </a:extLst>
          </p:cNvPr>
          <p:cNvSpPr>
            <a:spLocks noGrp="1"/>
          </p:cNvSpPr>
          <p:nvPr>
            <p:ph type="title"/>
          </p:nvPr>
        </p:nvSpPr>
        <p:spPr/>
        <p:txBody>
          <a:bodyPr/>
          <a:lstStyle/>
          <a:p>
            <a:pPr algn="ctr"/>
            <a:r>
              <a:rPr lang="en-US" dirty="0"/>
              <a:t>The annual service: the day of atonement </a:t>
            </a:r>
            <a:r>
              <a:rPr lang="fr-FR" dirty="0"/>
              <a:t/>
            </a:r>
            <a:br>
              <a:rPr lang="fr-FR" dirty="0"/>
            </a:br>
            <a:r>
              <a:rPr lang="fr-FR" dirty="0" smtClean="0"/>
              <a:t>(</a:t>
            </a:r>
            <a:r>
              <a:rPr lang="fr-FR" dirty="0" err="1" smtClean="0"/>
              <a:t>Leviticus</a:t>
            </a:r>
            <a:r>
              <a:rPr lang="fr-FR" dirty="0" smtClean="0"/>
              <a:t> </a:t>
            </a:r>
            <a:r>
              <a:rPr lang="fr-FR" dirty="0"/>
              <a:t>16)</a:t>
            </a:r>
          </a:p>
        </p:txBody>
      </p:sp>
      <p:sp>
        <p:nvSpPr>
          <p:cNvPr id="3" name="Rectangle 2"/>
          <p:cNvSpPr/>
          <p:nvPr/>
        </p:nvSpPr>
        <p:spPr>
          <a:xfrm>
            <a:off x="846161" y="2690336"/>
            <a:ext cx="9648967" cy="2677656"/>
          </a:xfrm>
          <a:prstGeom prst="rect">
            <a:avLst/>
          </a:prstGeom>
        </p:spPr>
        <p:txBody>
          <a:bodyPr wrap="square">
            <a:spAutoFit/>
          </a:bodyPr>
          <a:lstStyle/>
          <a:p>
            <a:r>
              <a:rPr lang="en-US" dirty="0"/>
              <a:t>	</a:t>
            </a:r>
            <a:r>
              <a:rPr lang="en-US" sz="2400" dirty="0"/>
              <a:t>And let him make </a:t>
            </a:r>
            <a:r>
              <a:rPr lang="en-US" sz="2400" dirty="0">
                <a:solidFill>
                  <a:srgbClr val="FFFF00"/>
                </a:solidFill>
              </a:rPr>
              <a:t>the holy place free from whatever is unclean </a:t>
            </a:r>
            <a:r>
              <a:rPr lang="en-US" sz="2400" dirty="0"/>
              <a:t>among the children of Israel and from their wrongdoing in all their sins; and let him </a:t>
            </a:r>
            <a:r>
              <a:rPr lang="en-US" sz="2400" dirty="0">
                <a:solidFill>
                  <a:srgbClr val="FFFF00"/>
                </a:solidFill>
              </a:rPr>
              <a:t>do the same for the Tent of meeting</a:t>
            </a:r>
            <a:r>
              <a:rPr lang="en-US" sz="2400" dirty="0"/>
              <a:t>, which has its place among an unclean people. 	And no man may be in the Tent of meeting from the time when Aaron goes in to take away sin in the holy place till he comes out, </a:t>
            </a:r>
            <a:r>
              <a:rPr lang="en-US" sz="2400" dirty="0">
                <a:solidFill>
                  <a:srgbClr val="FFFF00"/>
                </a:solidFill>
              </a:rPr>
              <a:t>having made himself and his house and all the people of Israel free from sin</a:t>
            </a:r>
            <a:r>
              <a:rPr lang="en-US" sz="2400" dirty="0"/>
              <a:t>.</a:t>
            </a:r>
            <a:endParaRPr lang="fr-FR" sz="2400" dirty="0"/>
          </a:p>
        </p:txBody>
      </p:sp>
    </p:spTree>
    <p:extLst>
      <p:ext uri="{BB962C8B-B14F-4D97-AF65-F5344CB8AC3E}">
        <p14:creationId xmlns:p14="http://schemas.microsoft.com/office/powerpoint/2010/main" val="26184216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pic>
        <p:nvPicPr>
          <p:cNvPr id="4109" name="Picture 4108">
            <a:extLst>
              <a:ext uri="{FF2B5EF4-FFF2-40B4-BE49-F238E27FC236}">
                <a16:creationId xmlns:a16="http://schemas.microsoft.com/office/drawing/2014/main" xmlns="" id="{ABA4DBE4-1206-49FA-BFA9-E64DE7D02780}"/>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3">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111" name="Picture 4110">
            <a:extLst>
              <a:ext uri="{FF2B5EF4-FFF2-40B4-BE49-F238E27FC236}">
                <a16:creationId xmlns:a16="http://schemas.microsoft.com/office/drawing/2014/main" xmlns="" id="{097E67BC-DF70-4A32-9A94-406C2B75B9F7}"/>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4">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4113" name="Picture 4112">
            <a:extLst>
              <a:ext uri="{FF2B5EF4-FFF2-40B4-BE49-F238E27FC236}">
                <a16:creationId xmlns:a16="http://schemas.microsoft.com/office/drawing/2014/main" xmlns="" id="{8AFC076D-B646-49D8-B844-05D50F8171E4}"/>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5">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4115" name="Rectangle 4114">
            <a:extLst>
              <a:ext uri="{FF2B5EF4-FFF2-40B4-BE49-F238E27FC236}">
                <a16:creationId xmlns:a16="http://schemas.microsoft.com/office/drawing/2014/main" xmlns="" id="{E231163E-FAB9-41B6-A305-64857CFC1B7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FR"/>
          </a:p>
        </p:txBody>
      </p:sp>
      <p:sp>
        <p:nvSpPr>
          <p:cNvPr id="4117" name="Rectangle 4116">
            <a:extLst>
              <a:ext uri="{FF2B5EF4-FFF2-40B4-BE49-F238E27FC236}">
                <a16:creationId xmlns:a16="http://schemas.microsoft.com/office/drawing/2014/main" xmlns="" id="{D6572995-9997-4BF8-A992-BC8ECB762CC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FR"/>
          </a:p>
        </p:txBody>
      </p:sp>
      <p:sp useBgFill="1">
        <p:nvSpPr>
          <p:cNvPr id="4119" name="Rectangle 4118">
            <a:extLst>
              <a:ext uri="{FF2B5EF4-FFF2-40B4-BE49-F238E27FC236}">
                <a16:creationId xmlns:a16="http://schemas.microsoft.com/office/drawing/2014/main" xmlns="" id="{EAB26C5E-8FF3-4679-B4DF-8B646646F90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21" name="Picture 4120">
            <a:extLst>
              <a:ext uri="{FF2B5EF4-FFF2-40B4-BE49-F238E27FC236}">
                <a16:creationId xmlns:a16="http://schemas.microsoft.com/office/drawing/2014/main" xmlns="" id="{02DB95D0-1455-4ADB-AE88-C08E2D8AC745}"/>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3">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123" name="Picture 4122">
            <a:extLst>
              <a:ext uri="{FF2B5EF4-FFF2-40B4-BE49-F238E27FC236}">
                <a16:creationId xmlns:a16="http://schemas.microsoft.com/office/drawing/2014/main" xmlns="" id="{DC9A1672-5B2D-469D-A31C-336C389F2C63}"/>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6" cstate="print">
            <a:extLst>
              <a:ext uri="{28A0092B-C50C-407E-A947-70E740481C1C}">
                <a14:useLocalDpi xmlns:a14="http://schemas.microsoft.com/office/drawing/2010/main" val="0"/>
              </a:ext>
            </a:extLst>
          </a:blip>
          <a:stretch>
            <a:fillRect/>
          </a:stretch>
        </p:blipFill>
        <p:spPr>
          <a:xfrm>
            <a:off x="1" y="5006045"/>
            <a:ext cx="4965192" cy="144049"/>
          </a:xfrm>
          <a:prstGeom prst="rect">
            <a:avLst/>
          </a:prstGeom>
        </p:spPr>
      </p:pic>
      <p:sp>
        <p:nvSpPr>
          <p:cNvPr id="4125" name="Rectangle 4124">
            <a:extLst>
              <a:ext uri="{FF2B5EF4-FFF2-40B4-BE49-F238E27FC236}">
                <a16:creationId xmlns:a16="http://schemas.microsoft.com/office/drawing/2014/main" xmlns="" id="{E3B86EAE-8310-46C2-897E-12342537FCD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1838764"/>
            <a:ext cx="4964567" cy="3180473"/>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FR"/>
          </a:p>
        </p:txBody>
      </p:sp>
      <p:sp>
        <p:nvSpPr>
          <p:cNvPr id="2" name="Titre 1">
            <a:extLst>
              <a:ext uri="{FF2B5EF4-FFF2-40B4-BE49-F238E27FC236}">
                <a16:creationId xmlns:a16="http://schemas.microsoft.com/office/drawing/2014/main" xmlns="" id="{EC4FCF6A-9C03-495E-9AEB-6D2BB7C81327}"/>
              </a:ext>
            </a:extLst>
          </p:cNvPr>
          <p:cNvSpPr>
            <a:spLocks noGrp="1"/>
          </p:cNvSpPr>
          <p:nvPr>
            <p:ph type="title" idx="4294967295"/>
          </p:nvPr>
        </p:nvSpPr>
        <p:spPr>
          <a:xfrm>
            <a:off x="680322" y="2063262"/>
            <a:ext cx="3957666" cy="2661138"/>
          </a:xfrm>
        </p:spPr>
        <p:txBody>
          <a:bodyPr vert="horz" lIns="91440" tIns="45720" rIns="91440" bIns="45720" rtlCol="0" anchor="b">
            <a:normAutofit/>
          </a:bodyPr>
          <a:lstStyle/>
          <a:p>
            <a:pPr algn="ctr"/>
            <a:r>
              <a:rPr lang="en-US" sz="4600" dirty="0"/>
              <a:t>The annual </a:t>
            </a:r>
            <a:r>
              <a:rPr lang="en-US" sz="4600" dirty="0" smtClean="0"/>
              <a:t>service (Leviticus </a:t>
            </a:r>
            <a:r>
              <a:rPr lang="en-US" sz="4600" dirty="0"/>
              <a:t>16)</a:t>
            </a:r>
          </a:p>
        </p:txBody>
      </p:sp>
      <p:sp>
        <p:nvSpPr>
          <p:cNvPr id="4127" name="Rectangle 4126">
            <a:extLst>
              <a:ext uri="{FF2B5EF4-FFF2-40B4-BE49-F238E27FC236}">
                <a16:creationId xmlns:a16="http://schemas.microsoft.com/office/drawing/2014/main" xmlns="" id="{F00CC86D-BD60-45DC-90F6-6251A979076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449197" y="488844"/>
            <a:ext cx="3378077" cy="3526040"/>
          </a:xfrm>
          <a:prstGeom prst="rect">
            <a:avLst/>
          </a:prstGeom>
          <a:solidFill>
            <a:srgbClr val="FFFFFF"/>
          </a:solidFill>
          <a:ln>
            <a:noFill/>
          </a:ln>
          <a:effectLst>
            <a:outerShdw blurRad="76200" dist="63500" dir="5040000" algn="t" rotWithShape="0">
              <a:prstClr val="black">
                <a:alpha val="4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descr="LE SYMBOLISME DU TABERNACLE - LeVigilant.com">
            <a:extLst>
              <a:ext uri="{FF2B5EF4-FFF2-40B4-BE49-F238E27FC236}">
                <a16:creationId xmlns:a16="http://schemas.microsoft.com/office/drawing/2014/main" xmlns="" id="{9658084A-8310-E85F-88C3-D94AAF59FC65}"/>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tretch/>
        </p:blipFill>
        <p:spPr bwMode="auto">
          <a:xfrm>
            <a:off x="5609941" y="1023791"/>
            <a:ext cx="3056465" cy="2445172"/>
          </a:xfrm>
          <a:prstGeom prst="rect">
            <a:avLst/>
          </a:prstGeom>
          <a:noFill/>
          <a:extLst>
            <a:ext uri="{909E8E84-426E-40DD-AFC4-6F175D3DCCD1}">
              <a14:hiddenFill xmlns:a14="http://schemas.microsoft.com/office/drawing/2010/main">
                <a:solidFill>
                  <a:srgbClr val="FFFFFF"/>
                </a:solidFill>
              </a14:hiddenFill>
            </a:ext>
          </a:extLst>
        </p:spPr>
      </p:pic>
      <p:sp>
        <p:nvSpPr>
          <p:cNvPr id="4129" name="Rectangle 4128">
            <a:extLst>
              <a:ext uri="{FF2B5EF4-FFF2-40B4-BE49-F238E27FC236}">
                <a16:creationId xmlns:a16="http://schemas.microsoft.com/office/drawing/2014/main" xmlns="" id="{EFA1DB9B-6579-4AB7-B90A-2F963634E66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967679" y="488844"/>
            <a:ext cx="2739690" cy="2480872"/>
          </a:xfrm>
          <a:prstGeom prst="rect">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31" name="Rectangle 4130">
            <a:extLst>
              <a:ext uri="{FF2B5EF4-FFF2-40B4-BE49-F238E27FC236}">
                <a16:creationId xmlns:a16="http://schemas.microsoft.com/office/drawing/2014/main" xmlns="" id="{A1B0BA4C-F454-42D2-87ED-466CA793BCA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449197" y="4175751"/>
            <a:ext cx="3378077" cy="2202866"/>
          </a:xfrm>
          <a:prstGeom prst="rect">
            <a:avLst/>
          </a:prstGeom>
          <a:solidFill>
            <a:srgbClr val="FFFFFF"/>
          </a:solidFill>
          <a:ln>
            <a:noFill/>
          </a:ln>
          <a:effectLst>
            <a:outerShdw blurRad="76200" dist="63500" dir="5040000" algn="t" rotWithShape="0">
              <a:prstClr val="black">
                <a:alpha val="4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04" name="Picture 8" descr="Qu'est-ce que ce &quot;bouc pour Azazel&quot; en Lévitique 16 ?">
            <a:extLst>
              <a:ext uri="{FF2B5EF4-FFF2-40B4-BE49-F238E27FC236}">
                <a16:creationId xmlns:a16="http://schemas.microsoft.com/office/drawing/2014/main" xmlns="" id="{57160B4E-A03A-0FCF-14F9-BD76669A8C60}"/>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tretch/>
        </p:blipFill>
        <p:spPr bwMode="auto">
          <a:xfrm>
            <a:off x="5609667" y="4420953"/>
            <a:ext cx="3056740" cy="1719416"/>
          </a:xfrm>
          <a:prstGeom prst="rect">
            <a:avLst/>
          </a:prstGeom>
          <a:noFill/>
          <a:extLst>
            <a:ext uri="{909E8E84-426E-40DD-AFC4-6F175D3DCCD1}">
              <a14:hiddenFill xmlns:a14="http://schemas.microsoft.com/office/drawing/2010/main">
                <a:solidFill>
                  <a:srgbClr val="FFFFFF"/>
                </a:solidFill>
              </a14:hiddenFill>
            </a:ext>
          </a:extLst>
        </p:spPr>
      </p:pic>
      <p:sp>
        <p:nvSpPr>
          <p:cNvPr id="4133" name="Rectangle 4132">
            <a:extLst>
              <a:ext uri="{FF2B5EF4-FFF2-40B4-BE49-F238E27FC236}">
                <a16:creationId xmlns:a16="http://schemas.microsoft.com/office/drawing/2014/main" xmlns="" id="{CC2C5A0D-55A8-4652-BF2E-AC605721265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967680" y="3130583"/>
            <a:ext cx="2739690" cy="3248034"/>
          </a:xfrm>
          <a:prstGeom prst="rect">
            <a:avLst/>
          </a:prstGeom>
          <a:solidFill>
            <a:srgbClr val="FFFFFF"/>
          </a:solidFill>
          <a:ln>
            <a:noFill/>
          </a:ln>
          <a:effectLst>
            <a:outerShdw blurRad="76200" dist="63500" dir="5040000" algn="t" rotWithShape="0">
              <a:prstClr val="black">
                <a:alpha val="4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00" name="Picture 4" descr="200 idées de Tabernacle en 2024 | biblique, étude biblique, image biblique">
            <a:extLst>
              <a:ext uri="{FF2B5EF4-FFF2-40B4-BE49-F238E27FC236}">
                <a16:creationId xmlns:a16="http://schemas.microsoft.com/office/drawing/2014/main" xmlns="" id="{1DE6CF1E-B784-DCFA-9E92-F94BD1A563C1}"/>
              </a:ext>
            </a:extLst>
          </p:cNvPr>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9400019" y="3275733"/>
            <a:ext cx="1881723" cy="29421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62575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xmlns="" id="{4978C4C9-AC8A-47D6-264A-0AF2869F45B6}"/>
              </a:ext>
            </a:extLst>
          </p:cNvPr>
          <p:cNvSpPr txBox="1"/>
          <p:nvPr/>
        </p:nvSpPr>
        <p:spPr>
          <a:xfrm>
            <a:off x="150125" y="586854"/>
            <a:ext cx="9819375" cy="6185101"/>
          </a:xfrm>
          <a:prstGeom prst="rect">
            <a:avLst/>
          </a:prstGeom>
          <a:noFill/>
        </p:spPr>
        <p:txBody>
          <a:bodyPr wrap="square">
            <a:spAutoFit/>
          </a:bodyPr>
          <a:lstStyle/>
          <a:p>
            <a:r>
              <a:rPr lang="en-US" sz="2400" baseline="-25000" dirty="0">
                <a:latin typeface="Optima" panose="02000503060000020004" pitchFamily="2" charset="0"/>
              </a:rPr>
              <a:t> 	</a:t>
            </a:r>
            <a:r>
              <a:rPr lang="en-US" sz="2400" baseline="-25000" dirty="0" smtClean="0">
                <a:latin typeface="Optima" panose="02000503060000020004" pitchFamily="2" charset="0"/>
              </a:rPr>
              <a:t>3- </a:t>
            </a:r>
            <a:r>
              <a:rPr lang="en-US" sz="4400" baseline="-25000" dirty="0" smtClean="0">
                <a:latin typeface="Optima" panose="02000503060000020004" pitchFamily="2" charset="0"/>
              </a:rPr>
              <a:t>Men </a:t>
            </a:r>
            <a:r>
              <a:rPr lang="en-US" sz="4400" baseline="-25000" dirty="0">
                <a:latin typeface="Optima" panose="02000503060000020004" pitchFamily="2" charset="0"/>
              </a:rPr>
              <a:t>made sport of him, turning away from him; he was a man of sorrows, marked by disease; and like one from whom men's faces are turned away, he was looked down on, and we put no value on him.</a:t>
            </a:r>
          </a:p>
          <a:p>
            <a:r>
              <a:rPr lang="en-US" sz="4400" baseline="-25000" dirty="0">
                <a:latin typeface="Optima" panose="02000503060000020004" pitchFamily="2" charset="0"/>
              </a:rPr>
              <a:t>53:4	  	But it was our pain he took, and our diseases were put on him: while to us he seemed as one diseased, on whom God's punishment had come.</a:t>
            </a:r>
          </a:p>
          <a:p>
            <a:r>
              <a:rPr lang="en-US" sz="4400" baseline="-25000" dirty="0">
                <a:latin typeface="Optima" panose="02000503060000020004" pitchFamily="2" charset="0"/>
              </a:rPr>
              <a:t>53:5	  	But it was for our sins he was wounded, and for our evil doings he was crushed: he took the punishment by which we have peace, and by his wounds we are made well.</a:t>
            </a:r>
          </a:p>
          <a:p>
            <a:r>
              <a:rPr lang="en-US" sz="4400" baseline="-25000" dirty="0">
                <a:latin typeface="Optima" panose="02000503060000020004" pitchFamily="2" charset="0"/>
              </a:rPr>
              <a:t>53:6	  	We all went wandering like sheep; going every one of us after his desire; and the Lord put on him the punishment of us all.</a:t>
            </a:r>
            <a:endParaRPr lang="fr-RE" sz="4400" dirty="0">
              <a:effectLst/>
              <a:latin typeface="Optima" panose="02000503060000020004" pitchFamily="2" charset="0"/>
            </a:endParaRPr>
          </a:p>
        </p:txBody>
      </p:sp>
      <p:sp>
        <p:nvSpPr>
          <p:cNvPr id="4" name="ZoneTexte 3">
            <a:extLst>
              <a:ext uri="{FF2B5EF4-FFF2-40B4-BE49-F238E27FC236}">
                <a16:creationId xmlns:a16="http://schemas.microsoft.com/office/drawing/2014/main" xmlns="" id="{6B356596-5617-5684-70EA-31E8948D6C23}"/>
              </a:ext>
            </a:extLst>
          </p:cNvPr>
          <p:cNvSpPr txBox="1"/>
          <p:nvPr/>
        </p:nvSpPr>
        <p:spPr>
          <a:xfrm>
            <a:off x="9969500" y="118772"/>
            <a:ext cx="1981200" cy="523220"/>
          </a:xfrm>
          <a:prstGeom prst="rect">
            <a:avLst/>
          </a:prstGeom>
          <a:noFill/>
        </p:spPr>
        <p:txBody>
          <a:bodyPr wrap="square" rtlCol="0">
            <a:spAutoFit/>
          </a:bodyPr>
          <a:lstStyle/>
          <a:p>
            <a:r>
              <a:rPr lang="fr-FR" sz="2800" b="1" dirty="0" err="1">
                <a:solidFill>
                  <a:srgbClr val="FFFF00"/>
                </a:solidFill>
              </a:rPr>
              <a:t>Isaiah</a:t>
            </a:r>
            <a:r>
              <a:rPr lang="fr-FR" sz="2800" b="1" dirty="0">
                <a:solidFill>
                  <a:srgbClr val="FFFF00"/>
                </a:solidFill>
              </a:rPr>
              <a:t> 53</a:t>
            </a:r>
          </a:p>
        </p:txBody>
      </p:sp>
    </p:spTree>
    <p:extLst>
      <p:ext uri="{BB962C8B-B14F-4D97-AF65-F5344CB8AC3E}">
        <p14:creationId xmlns:p14="http://schemas.microsoft.com/office/powerpoint/2010/main" val="22947983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useBgFill="1">
        <p:nvSpPr>
          <p:cNvPr id="2055" name="Rectangle 2054">
            <a:extLst>
              <a:ext uri="{FF2B5EF4-FFF2-40B4-BE49-F238E27FC236}">
                <a16:creationId xmlns:a16="http://schemas.microsoft.com/office/drawing/2014/main" xmlns="" id="{F059A320-8768-45B7-97A8-030AB958DF6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Covid-19 : Les myocardites post-vaccinales à l'ARN messager présentent  moins de complications que les myocardites dues au virus">
            <a:extLst>
              <a:ext uri="{FF2B5EF4-FFF2-40B4-BE49-F238E27FC236}">
                <a16:creationId xmlns:a16="http://schemas.microsoft.com/office/drawing/2014/main" xmlns="" id="{C076A0F7-5E60-044F-B7E4-68436814BAD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40481" b="3269"/>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72819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xmlns="" id="{8FABE94A-B09A-5AEE-3530-C3831BD53E2B}"/>
              </a:ext>
            </a:extLst>
          </p:cNvPr>
          <p:cNvSpPr txBox="1"/>
          <p:nvPr/>
        </p:nvSpPr>
        <p:spPr>
          <a:xfrm>
            <a:off x="686179" y="991696"/>
            <a:ext cx="9613900" cy="5057795"/>
          </a:xfrm>
          <a:prstGeom prst="rect">
            <a:avLst/>
          </a:prstGeom>
          <a:noFill/>
        </p:spPr>
        <p:txBody>
          <a:bodyPr wrap="square">
            <a:spAutoFit/>
          </a:bodyPr>
          <a:lstStyle/>
          <a:p>
            <a:r>
              <a:rPr lang="en-US" sz="4400" baseline="-25000" dirty="0" smtClean="0">
                <a:latin typeface="Arial" panose="020B0604020202020204" pitchFamily="34" charset="0"/>
              </a:rPr>
              <a:t>7- Men </a:t>
            </a:r>
            <a:r>
              <a:rPr lang="en-US" sz="4400" baseline="-25000" dirty="0">
                <a:latin typeface="Arial" panose="020B0604020202020204" pitchFamily="34" charset="0"/>
              </a:rPr>
              <a:t>were cruel to him, but he was gentle and quiet; as a lamb taken to its death, and as a sheep before those who take her wool makes no sound, so he said not a word.</a:t>
            </a:r>
          </a:p>
          <a:p>
            <a:r>
              <a:rPr lang="en-US" sz="4400" baseline="-25000" dirty="0">
                <a:latin typeface="Arial" panose="020B0604020202020204" pitchFamily="34" charset="0"/>
              </a:rPr>
              <a:t>53:8	  	They took away from him help and right, and who gave a thought to his fate? for he was cut off from the land of the living: he came to his death for the sin of my people.</a:t>
            </a:r>
          </a:p>
          <a:p>
            <a:r>
              <a:rPr lang="en-US" sz="4400" baseline="-25000" dirty="0">
                <a:latin typeface="Arial" panose="020B0604020202020204" pitchFamily="34" charset="0"/>
              </a:rPr>
              <a:t>53:9	  	And they put his body into the earth with sinners, and his last resting-place was with the evil-doers, though he had done no wrong, and no deceit was in his mouth</a:t>
            </a:r>
            <a:r>
              <a:rPr lang="en-US" sz="2800" baseline="-25000" dirty="0">
                <a:latin typeface="Arial" panose="020B0604020202020204" pitchFamily="34" charset="0"/>
              </a:rPr>
              <a:t>.</a:t>
            </a:r>
            <a:endParaRPr lang="fr-RE" sz="2800" dirty="0">
              <a:effectLst/>
            </a:endParaRPr>
          </a:p>
        </p:txBody>
      </p:sp>
    </p:spTree>
    <p:extLst>
      <p:ext uri="{BB962C8B-B14F-4D97-AF65-F5344CB8AC3E}">
        <p14:creationId xmlns:p14="http://schemas.microsoft.com/office/powerpoint/2010/main" val="22625097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xmlns="" id="{858BE0FE-E806-62BD-BC02-FDD08F0BC1A6}"/>
              </a:ext>
            </a:extLst>
          </p:cNvPr>
          <p:cNvSpPr txBox="1"/>
          <p:nvPr/>
        </p:nvSpPr>
        <p:spPr>
          <a:xfrm>
            <a:off x="1104900" y="1309638"/>
            <a:ext cx="8547100" cy="4093428"/>
          </a:xfrm>
          <a:prstGeom prst="rect">
            <a:avLst/>
          </a:prstGeom>
          <a:noFill/>
        </p:spPr>
        <p:txBody>
          <a:bodyPr wrap="square">
            <a:spAutoFit/>
          </a:bodyPr>
          <a:lstStyle/>
          <a:p>
            <a:r>
              <a:rPr lang="en-US" sz="6000" baseline="-25000" dirty="0">
                <a:latin typeface="Arial" panose="020B0604020202020204" pitchFamily="34" charset="0"/>
              </a:rPr>
              <a:t>And the Lord was pleased ... see a seed, long life, ... will do well in his hand. ...</a:t>
            </a:r>
          </a:p>
          <a:p>
            <a:r>
              <a:rPr lang="en-US" sz="6000" baseline="-25000" dirty="0">
                <a:latin typeface="Arial" panose="020B0604020202020204" pitchFamily="34" charset="0"/>
              </a:rPr>
              <a:t>53:11	  	... made clear his righteousness before men ... had taken their sins on himself.</a:t>
            </a:r>
            <a:r>
              <a:rPr lang="fr-RE" sz="6000" dirty="0" smtClean="0">
                <a:effectLst/>
              </a:rPr>
              <a:t>.</a:t>
            </a:r>
            <a:endParaRPr lang="fr-RE" sz="6000" dirty="0">
              <a:effectLst/>
            </a:endParaRPr>
          </a:p>
        </p:txBody>
      </p:sp>
    </p:spTree>
    <p:extLst>
      <p:ext uri="{BB962C8B-B14F-4D97-AF65-F5344CB8AC3E}">
        <p14:creationId xmlns:p14="http://schemas.microsoft.com/office/powerpoint/2010/main" val="125516601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xmlns="" id="{6DF3CC03-541B-4FD0-C888-CCA24A9512DA}"/>
              </a:ext>
            </a:extLst>
          </p:cNvPr>
          <p:cNvSpPr txBox="1"/>
          <p:nvPr/>
        </p:nvSpPr>
        <p:spPr>
          <a:xfrm>
            <a:off x="444500" y="1548537"/>
            <a:ext cx="9931400" cy="3293209"/>
          </a:xfrm>
          <a:prstGeom prst="rect">
            <a:avLst/>
          </a:prstGeom>
          <a:noFill/>
        </p:spPr>
        <p:txBody>
          <a:bodyPr wrap="square">
            <a:spAutoFit/>
          </a:bodyPr>
          <a:lstStyle/>
          <a:p>
            <a:r>
              <a:rPr lang="en-US" sz="3200" baseline="-25000" dirty="0">
                <a:latin typeface="Arial" panose="020B0604020202020204" pitchFamily="34" charset="0"/>
              </a:rPr>
              <a:t> 	</a:t>
            </a:r>
            <a:r>
              <a:rPr lang="en-US" sz="3200" baseline="-25000" dirty="0" smtClean="0">
                <a:latin typeface="Arial" panose="020B0604020202020204" pitchFamily="34" charset="0"/>
              </a:rPr>
              <a:t>12- </a:t>
            </a:r>
            <a:r>
              <a:rPr lang="en-US" sz="4800" baseline="-25000" dirty="0" smtClean="0">
                <a:latin typeface="Arial" panose="020B0604020202020204" pitchFamily="34" charset="0"/>
              </a:rPr>
              <a:t>For </a:t>
            </a:r>
            <a:r>
              <a:rPr lang="en-US" sz="4800" baseline="-25000" dirty="0">
                <a:latin typeface="Arial" panose="020B0604020202020204" pitchFamily="34" charset="0"/>
              </a:rPr>
              <a:t>this cause he will have a heritage with the great, and he will have a part in the goods of war with the strong, because he gave up his life, and was numbered with the evil-doers; taking on himself the sins of the people, and making prayer for the wrongdoers.</a:t>
            </a:r>
            <a:endParaRPr lang="fr-FR" sz="4800" dirty="0"/>
          </a:p>
        </p:txBody>
      </p:sp>
    </p:spTree>
    <p:extLst>
      <p:ext uri="{BB962C8B-B14F-4D97-AF65-F5344CB8AC3E}">
        <p14:creationId xmlns:p14="http://schemas.microsoft.com/office/powerpoint/2010/main" val="18740736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xmlns="" id="{D94E9C01-99B4-E8FA-6632-22E30D79D709}"/>
              </a:ext>
            </a:extLst>
          </p:cNvPr>
          <p:cNvSpPr txBox="1"/>
          <p:nvPr/>
        </p:nvSpPr>
        <p:spPr>
          <a:xfrm>
            <a:off x="711200" y="641340"/>
            <a:ext cx="9906758" cy="4154984"/>
          </a:xfrm>
          <a:prstGeom prst="rect">
            <a:avLst/>
          </a:prstGeom>
          <a:noFill/>
        </p:spPr>
        <p:txBody>
          <a:bodyPr wrap="square">
            <a:spAutoFit/>
          </a:bodyPr>
          <a:lstStyle/>
          <a:p>
            <a:r>
              <a:rPr lang="fr-RE" sz="2400" b="1" dirty="0" smtClean="0">
                <a:solidFill>
                  <a:srgbClr val="FFFF00"/>
                </a:solidFill>
                <a:effectLst/>
              </a:rPr>
              <a:t>Matthew </a:t>
            </a:r>
            <a:r>
              <a:rPr lang="fr-RE" sz="2400" b="1" dirty="0">
                <a:solidFill>
                  <a:srgbClr val="FFFF00"/>
                </a:solidFill>
                <a:effectLst/>
              </a:rPr>
              <a:t>1.</a:t>
            </a:r>
          </a:p>
          <a:p>
            <a:r>
              <a:rPr lang="fr-RE" sz="2400" baseline="-25000" dirty="0">
                <a:effectLst/>
              </a:rPr>
              <a:t>20</a:t>
            </a:r>
            <a:r>
              <a:rPr lang="fr-RE" sz="2400" dirty="0">
                <a:effectLst/>
              </a:rPr>
              <a:t> </a:t>
            </a:r>
            <a:r>
              <a:rPr lang="en-US" sz="2400" dirty="0"/>
              <a:t>But after he had considered this, an angel of the Lord appeared to him in a dream and said, “Joseph son of David, do not be afraid to take Mary home as your wife, because what is conceived in her is from the Holy Spirit</a:t>
            </a:r>
            <a:r>
              <a:rPr lang="en-US" sz="2400" dirty="0" smtClean="0"/>
              <a:t>.</a:t>
            </a:r>
          </a:p>
          <a:p>
            <a:r>
              <a:rPr lang="en-US" sz="2400" dirty="0" smtClean="0"/>
              <a:t> </a:t>
            </a:r>
            <a:r>
              <a:rPr lang="en-US" sz="2400" dirty="0"/>
              <a:t>21She will give birth to a son, and you are to give him the name Jesus, because he will save his people from their sins</a:t>
            </a:r>
            <a:r>
              <a:rPr lang="en-US" sz="2400" dirty="0" smtClean="0"/>
              <a:t>.” (Isaiah 7:14)</a:t>
            </a:r>
            <a:endParaRPr lang="en-US" sz="2400" dirty="0"/>
          </a:p>
          <a:p>
            <a:r>
              <a:rPr lang="en-US" sz="2400" dirty="0"/>
              <a:t>22All this took place to fulfill what the Lord had said through the prophet: </a:t>
            </a:r>
            <a:endParaRPr lang="en-US" sz="2400" dirty="0" smtClean="0"/>
          </a:p>
          <a:p>
            <a:r>
              <a:rPr lang="en-US" sz="2400" dirty="0" smtClean="0"/>
              <a:t>23“The </a:t>
            </a:r>
            <a:r>
              <a:rPr lang="en-US" sz="2400" dirty="0"/>
              <a:t>virgin will conceive and give birth to a son, and they will call him Immanuel” (which means “God with us”).</a:t>
            </a:r>
            <a:endParaRPr lang="fr-RE" sz="2400" dirty="0">
              <a:effectLst/>
            </a:endParaRPr>
          </a:p>
        </p:txBody>
      </p:sp>
    </p:spTree>
    <p:extLst>
      <p:ext uri="{BB962C8B-B14F-4D97-AF65-F5344CB8AC3E}">
        <p14:creationId xmlns:p14="http://schemas.microsoft.com/office/powerpoint/2010/main" val="256077960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xmlns="" id="{A3A207F0-3C09-67A9-11DE-AB25D59DE670}"/>
              </a:ext>
            </a:extLst>
          </p:cNvPr>
          <p:cNvSpPr txBox="1"/>
          <p:nvPr/>
        </p:nvSpPr>
        <p:spPr>
          <a:xfrm>
            <a:off x="749300" y="798036"/>
            <a:ext cx="8432800" cy="3046988"/>
          </a:xfrm>
          <a:prstGeom prst="rect">
            <a:avLst/>
          </a:prstGeom>
          <a:noFill/>
        </p:spPr>
        <p:txBody>
          <a:bodyPr wrap="square">
            <a:spAutoFit/>
          </a:bodyPr>
          <a:lstStyle/>
          <a:p>
            <a:r>
              <a:rPr lang="fr-RE" sz="3200" b="1" dirty="0" smtClean="0">
                <a:solidFill>
                  <a:srgbClr val="FFFF00"/>
                </a:solidFill>
                <a:latin typeface="Optima" panose="02000503060000020004" pitchFamily="2" charset="0"/>
              </a:rPr>
              <a:t>John </a:t>
            </a:r>
            <a:r>
              <a:rPr lang="fr-RE" sz="3200" b="1" dirty="0">
                <a:solidFill>
                  <a:srgbClr val="FFFF00"/>
                </a:solidFill>
                <a:latin typeface="Optima" panose="02000503060000020004" pitchFamily="2" charset="0"/>
              </a:rPr>
              <a:t>3.</a:t>
            </a:r>
          </a:p>
          <a:p>
            <a:r>
              <a:rPr lang="fr-RE" sz="3200" baseline="-25000" dirty="0">
                <a:effectLst/>
                <a:latin typeface="Optima" panose="02000503060000020004" pitchFamily="2" charset="0"/>
              </a:rPr>
              <a:t>16</a:t>
            </a:r>
            <a:r>
              <a:rPr lang="fr-RE" sz="3200" b="0" i="0" dirty="0">
                <a:effectLst/>
                <a:latin typeface="Optima" panose="02000503060000020004" pitchFamily="2" charset="0"/>
              </a:rPr>
              <a:t> </a:t>
            </a:r>
            <a:r>
              <a:rPr lang="en-US" sz="3200" dirty="0">
                <a:latin typeface="Optima" panose="02000503060000020004" pitchFamily="2" charset="0"/>
              </a:rPr>
              <a:t>For God so loved the world that he gave his one and only Son, that whoever believes in him shall not perish but have eternal life</a:t>
            </a:r>
            <a:r>
              <a:rPr lang="fr-RE" sz="3200" b="0" i="0" dirty="0" smtClean="0">
                <a:effectLst/>
                <a:latin typeface="Optima" panose="02000503060000020004" pitchFamily="2" charset="0"/>
              </a:rPr>
              <a:t>.</a:t>
            </a:r>
            <a:r>
              <a:rPr lang="fr-RE" sz="3200" b="0" i="0" dirty="0">
                <a:effectLst/>
                <a:latin typeface="Optima" panose="02000503060000020004" pitchFamily="2" charset="0"/>
              </a:rPr>
              <a:t> </a:t>
            </a:r>
            <a:r>
              <a:rPr lang="fr-RE" sz="3200" baseline="-25000" dirty="0">
                <a:effectLst/>
                <a:latin typeface="Optima" panose="02000503060000020004" pitchFamily="2" charset="0"/>
              </a:rPr>
              <a:t>17</a:t>
            </a:r>
            <a:r>
              <a:rPr lang="fr-RE" sz="3200" b="0" i="0" dirty="0">
                <a:effectLst/>
                <a:latin typeface="Optima" panose="02000503060000020004" pitchFamily="2" charset="0"/>
              </a:rPr>
              <a:t> </a:t>
            </a:r>
            <a:r>
              <a:rPr lang="en-US" sz="3200" dirty="0">
                <a:latin typeface="Optima" panose="02000503060000020004" pitchFamily="2" charset="0"/>
              </a:rPr>
              <a:t>For God did not send his Son into the world to condemn the world, but to save the world through him</a:t>
            </a:r>
            <a:endParaRPr lang="fr-FR" sz="3200" dirty="0">
              <a:latin typeface="Optima" panose="02000503060000020004" pitchFamily="2" charset="0"/>
            </a:endParaRPr>
          </a:p>
        </p:txBody>
      </p:sp>
      <p:pic>
        <p:nvPicPr>
          <p:cNvPr id="4" name="Picture 2" descr="La Passion du Christ, textes bibliques, explication, souffrances">
            <a:extLst>
              <a:ext uri="{FF2B5EF4-FFF2-40B4-BE49-F238E27FC236}">
                <a16:creationId xmlns:a16="http://schemas.microsoft.com/office/drawing/2014/main" xmlns="" id="{5DE6A614-6F7D-7A90-F454-C9416E107E0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26600" y="0"/>
            <a:ext cx="2565400" cy="3175000"/>
          </a:xfrm>
          <a:prstGeom prst="rect">
            <a:avLst/>
          </a:prstGeom>
          <a:noFill/>
          <a:extLst>
            <a:ext uri="{909E8E84-426E-40DD-AFC4-6F175D3DCCD1}">
              <a14:hiddenFill xmlns:a14="http://schemas.microsoft.com/office/drawing/2010/main">
                <a:solidFill>
                  <a:srgbClr val="FFFFFF"/>
                </a:solidFill>
              </a14:hiddenFill>
            </a:ext>
          </a:extLst>
        </p:spPr>
      </p:pic>
      <p:sp>
        <p:nvSpPr>
          <p:cNvPr id="6" name="ZoneTexte 5">
            <a:extLst>
              <a:ext uri="{FF2B5EF4-FFF2-40B4-BE49-F238E27FC236}">
                <a16:creationId xmlns:a16="http://schemas.microsoft.com/office/drawing/2014/main" xmlns="" id="{7AB85B66-368F-587A-0CC4-39DD227BD13F}"/>
              </a:ext>
            </a:extLst>
          </p:cNvPr>
          <p:cNvSpPr txBox="1"/>
          <p:nvPr/>
        </p:nvSpPr>
        <p:spPr>
          <a:xfrm>
            <a:off x="749300" y="4859635"/>
            <a:ext cx="10833100" cy="1384995"/>
          </a:xfrm>
          <a:prstGeom prst="rect">
            <a:avLst/>
          </a:prstGeom>
          <a:noFill/>
        </p:spPr>
        <p:txBody>
          <a:bodyPr wrap="square">
            <a:spAutoFit/>
          </a:bodyPr>
          <a:lstStyle/>
          <a:p>
            <a:pPr algn="just"/>
            <a:r>
              <a:rPr lang="fr-RE" sz="2800" b="1" dirty="0" smtClean="0">
                <a:latin typeface="Optima" panose="02000503060000020004" pitchFamily="2" charset="0"/>
              </a:rPr>
              <a:t>Romans </a:t>
            </a:r>
            <a:r>
              <a:rPr lang="fr-RE" sz="2800" b="1" dirty="0">
                <a:latin typeface="Optima" panose="02000503060000020004" pitchFamily="2" charset="0"/>
              </a:rPr>
              <a:t>6.</a:t>
            </a:r>
          </a:p>
          <a:p>
            <a:pPr algn="just"/>
            <a:r>
              <a:rPr lang="fr-RE" sz="2800" b="0" i="0" dirty="0">
                <a:solidFill>
                  <a:srgbClr val="FFFF00"/>
                </a:solidFill>
                <a:effectLst/>
                <a:latin typeface="Optima" panose="02000503060000020004" pitchFamily="2" charset="0"/>
              </a:rPr>
              <a:t> </a:t>
            </a:r>
            <a:r>
              <a:rPr lang="fr-RE" sz="2800" b="0" i="0" u="none" strike="noStrike" dirty="0" smtClean="0">
                <a:solidFill>
                  <a:srgbClr val="FFFF00"/>
                </a:solidFill>
                <a:effectLst/>
                <a:latin typeface="Optima" panose="02000503060000020004" pitchFamily="2" charset="0"/>
                <a:hlinkClick r:id="rId3">
                  <a:extLst>
                    <a:ext uri="{A12FA001-AC4F-418D-AE19-62706E023703}">
                      <ahyp:hlinkClr xmlns:ahyp="http://schemas.microsoft.com/office/drawing/2018/hyperlinkcolor" xmlns="" val="tx"/>
                    </a:ext>
                  </a:extLst>
                </a:hlinkClick>
              </a:rPr>
              <a:t>23</a:t>
            </a:r>
            <a:r>
              <a:rPr lang="fr-RE" sz="2800" b="0" i="0" u="none" strike="noStrike" dirty="0" smtClean="0">
                <a:solidFill>
                  <a:srgbClr val="FFFF00"/>
                </a:solidFill>
                <a:effectLst/>
                <a:latin typeface="Optima" panose="02000503060000020004" pitchFamily="2" charset="0"/>
              </a:rPr>
              <a:t> </a:t>
            </a:r>
            <a:r>
              <a:rPr lang="en-US" sz="2800" dirty="0">
                <a:solidFill>
                  <a:srgbClr val="FFFF00"/>
                </a:solidFill>
                <a:latin typeface="Optima" panose="02000503060000020004" pitchFamily="2" charset="0"/>
              </a:rPr>
              <a:t>For the wages of sin is death, but the gift of God is eternal life in Christ Jesus our Lord.</a:t>
            </a:r>
            <a:endParaRPr lang="fr-RE" sz="2800" b="0" i="0" dirty="0">
              <a:solidFill>
                <a:srgbClr val="FFFF00"/>
              </a:solidFill>
              <a:effectLst/>
              <a:latin typeface="Optima" panose="02000503060000020004" pitchFamily="2" charset="0"/>
            </a:endParaRPr>
          </a:p>
        </p:txBody>
      </p:sp>
    </p:spTree>
    <p:extLst>
      <p:ext uri="{BB962C8B-B14F-4D97-AF65-F5344CB8AC3E}">
        <p14:creationId xmlns:p14="http://schemas.microsoft.com/office/powerpoint/2010/main" val="80341997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xmlns="" id="{F4E975F3-2121-D830-E268-A3318F912E86}"/>
              </a:ext>
            </a:extLst>
          </p:cNvPr>
          <p:cNvSpPr txBox="1"/>
          <p:nvPr/>
        </p:nvSpPr>
        <p:spPr>
          <a:xfrm>
            <a:off x="391886" y="295057"/>
            <a:ext cx="10247085" cy="2739211"/>
          </a:xfrm>
          <a:prstGeom prst="rect">
            <a:avLst/>
          </a:prstGeom>
          <a:noFill/>
        </p:spPr>
        <p:txBody>
          <a:bodyPr wrap="square">
            <a:spAutoFit/>
          </a:bodyPr>
          <a:lstStyle/>
          <a:p>
            <a:r>
              <a:rPr lang="fr-RE" sz="3200" b="1" i="1" u="none" strike="noStrike" dirty="0">
                <a:solidFill>
                  <a:srgbClr val="FFFF00"/>
                </a:solidFill>
                <a:effectLst/>
                <a:latin typeface="Optima" panose="02000503060000020004" pitchFamily="2" charset="0"/>
                <a:hlinkClick r:id="rId2">
                  <a:extLst>
                    <a:ext uri="{A12FA001-AC4F-418D-AE19-62706E023703}">
                      <ahyp:hlinkClr xmlns:ahyp="http://schemas.microsoft.com/office/drawing/2018/hyperlinkcolor" xmlns="" val="tx"/>
                    </a:ext>
                  </a:extLst>
                </a:hlinkClick>
              </a:rPr>
              <a:t>1 </a:t>
            </a:r>
            <a:r>
              <a:rPr lang="fr-RE" sz="3200" b="1" i="1" u="none" strike="noStrike" dirty="0" smtClean="0">
                <a:solidFill>
                  <a:srgbClr val="FFFF00"/>
                </a:solidFill>
                <a:effectLst/>
                <a:latin typeface="Optima" panose="02000503060000020004" pitchFamily="2" charset="0"/>
                <a:hlinkClick r:id="rId2">
                  <a:extLst>
                    <a:ext uri="{A12FA001-AC4F-418D-AE19-62706E023703}">
                      <ahyp:hlinkClr xmlns:ahyp="http://schemas.microsoft.com/office/drawing/2018/hyperlinkcolor" xmlns="" val="tx"/>
                    </a:ext>
                  </a:extLst>
                </a:hlinkClick>
              </a:rPr>
              <a:t>Peter </a:t>
            </a:r>
            <a:r>
              <a:rPr lang="fr-RE" sz="3200" b="1" i="1" u="none" strike="noStrike" dirty="0">
                <a:solidFill>
                  <a:srgbClr val="FFFF00"/>
                </a:solidFill>
                <a:effectLst/>
                <a:latin typeface="Optima" panose="02000503060000020004" pitchFamily="2" charset="0"/>
                <a:hlinkClick r:id="rId2">
                  <a:extLst>
                    <a:ext uri="{A12FA001-AC4F-418D-AE19-62706E023703}">
                      <ahyp:hlinkClr xmlns:ahyp="http://schemas.microsoft.com/office/drawing/2018/hyperlinkcolor" xmlns="" val="tx"/>
                    </a:ext>
                  </a:extLst>
                </a:hlinkClick>
              </a:rPr>
              <a:t>1</a:t>
            </a:r>
            <a:r>
              <a:rPr lang="fr-RE" sz="2800" dirty="0">
                <a:latin typeface="Optima" panose="02000503060000020004" pitchFamily="2" charset="0"/>
              </a:rPr>
              <a:t/>
            </a:r>
            <a:br>
              <a:rPr lang="fr-RE" sz="2800" dirty="0">
                <a:latin typeface="Optima" panose="02000503060000020004" pitchFamily="2" charset="0"/>
              </a:rPr>
            </a:br>
            <a:r>
              <a:rPr lang="fr-RE" sz="2800" b="0" i="0" dirty="0" smtClean="0">
                <a:effectLst/>
                <a:latin typeface="Optima" panose="02000503060000020004" pitchFamily="2" charset="0"/>
              </a:rPr>
              <a:t>…19 </a:t>
            </a:r>
            <a:r>
              <a:rPr lang="en-US" sz="2800" dirty="0" smtClean="0">
                <a:latin typeface="Optima" panose="02000503060000020004" pitchFamily="2" charset="0"/>
              </a:rPr>
              <a:t>but </a:t>
            </a:r>
            <a:r>
              <a:rPr lang="en-US" sz="2800" dirty="0">
                <a:latin typeface="Optima" panose="02000503060000020004" pitchFamily="2" charset="0"/>
              </a:rPr>
              <a:t>with the precious blood of Christ, a lamb without blemish or defect. </a:t>
            </a:r>
            <a:r>
              <a:rPr lang="en-US" sz="2800" dirty="0" smtClean="0">
                <a:latin typeface="Optima" panose="02000503060000020004" pitchFamily="2" charset="0"/>
              </a:rPr>
              <a:t>20 He </a:t>
            </a:r>
            <a:r>
              <a:rPr lang="en-US" sz="2800" dirty="0">
                <a:latin typeface="Optima" panose="02000503060000020004" pitchFamily="2" charset="0"/>
              </a:rPr>
              <a:t>was chosen before the creation of the world, but was revealed in these last times for your sake. </a:t>
            </a:r>
            <a:r>
              <a:rPr lang="en-US" sz="2800" dirty="0" smtClean="0">
                <a:latin typeface="Optima" panose="02000503060000020004" pitchFamily="2" charset="0"/>
              </a:rPr>
              <a:t>21 Through </a:t>
            </a:r>
            <a:r>
              <a:rPr lang="en-US" sz="2800" dirty="0">
                <a:latin typeface="Optima" panose="02000503060000020004" pitchFamily="2" charset="0"/>
              </a:rPr>
              <a:t>him you believe in God, who raised him from the dead and glorified him, and so your faith and hope are in God.</a:t>
            </a:r>
            <a:r>
              <a:rPr lang="fr-RE" sz="2800" b="0" i="0" dirty="0" smtClean="0">
                <a:effectLst/>
                <a:latin typeface="Optima" panose="02000503060000020004" pitchFamily="2" charset="0"/>
              </a:rPr>
              <a:t>.</a:t>
            </a:r>
            <a:endParaRPr lang="fr-FR" sz="2800" dirty="0">
              <a:latin typeface="Optima" panose="02000503060000020004" pitchFamily="2" charset="0"/>
            </a:endParaRPr>
          </a:p>
        </p:txBody>
      </p:sp>
      <p:pic>
        <p:nvPicPr>
          <p:cNvPr id="4" name="Picture 2" descr="La mort de Jésus, un sacrifice ? - billet du sam 15.04.2023 | Réformés.ch">
            <a:extLst>
              <a:ext uri="{FF2B5EF4-FFF2-40B4-BE49-F238E27FC236}">
                <a16:creationId xmlns:a16="http://schemas.microsoft.com/office/drawing/2014/main" xmlns="" id="{075AB9B9-FBBF-6DE1-F0CD-DE19E81D542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194" r="5404" b="3864"/>
          <a:stretch/>
        </p:blipFill>
        <p:spPr bwMode="auto">
          <a:xfrm>
            <a:off x="3033486" y="3607388"/>
            <a:ext cx="5399314" cy="3250612"/>
          </a:xfrm>
          <a:prstGeom prst="rect">
            <a:avLst/>
          </a:prstGeom>
          <a:noFill/>
          <a:ln>
            <a:noFill/>
          </a:ln>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708647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xmlns="" id="{8C55F106-FDD7-2878-4D60-FFF639807452}"/>
              </a:ext>
            </a:extLst>
          </p:cNvPr>
          <p:cNvSpPr txBox="1"/>
          <p:nvPr/>
        </p:nvSpPr>
        <p:spPr>
          <a:xfrm>
            <a:off x="460828" y="261318"/>
            <a:ext cx="8509000" cy="6329938"/>
          </a:xfrm>
          <a:prstGeom prst="rect">
            <a:avLst/>
          </a:prstGeom>
          <a:noFill/>
        </p:spPr>
        <p:txBody>
          <a:bodyPr wrap="square">
            <a:spAutoFit/>
          </a:bodyPr>
          <a:lstStyle/>
          <a:p>
            <a:r>
              <a:rPr lang="fr-RE" sz="2800" b="1" dirty="0" err="1" smtClean="0">
                <a:solidFill>
                  <a:srgbClr val="FFFF00"/>
                </a:solidFill>
                <a:effectLst/>
                <a:latin typeface="Arial" panose="020B0604020202020204" pitchFamily="34" charset="0"/>
              </a:rPr>
              <a:t>Philippians</a:t>
            </a:r>
            <a:r>
              <a:rPr lang="fr-RE" sz="2800" b="1" dirty="0" smtClean="0">
                <a:solidFill>
                  <a:srgbClr val="FFFF00"/>
                </a:solidFill>
                <a:effectLst/>
                <a:latin typeface="Arial" panose="020B0604020202020204" pitchFamily="34" charset="0"/>
              </a:rPr>
              <a:t> </a:t>
            </a:r>
            <a:r>
              <a:rPr lang="fr-RE" sz="2800" b="1" dirty="0">
                <a:solidFill>
                  <a:srgbClr val="FFFF00"/>
                </a:solidFill>
                <a:effectLst/>
                <a:latin typeface="Arial" panose="020B0604020202020204" pitchFamily="34" charset="0"/>
              </a:rPr>
              <a:t>2.</a:t>
            </a:r>
          </a:p>
          <a:p>
            <a:endParaRPr lang="fr-RE" sz="2000" baseline="-25000" dirty="0">
              <a:effectLst/>
              <a:latin typeface="Arial" panose="020B0604020202020204" pitchFamily="34" charset="0"/>
            </a:endParaRPr>
          </a:p>
          <a:p>
            <a:r>
              <a:rPr lang="en-US" sz="2800" baseline="-25000" dirty="0">
                <a:latin typeface="Rockney Light" pitchFamily="2" charset="0"/>
              </a:rPr>
              <a:t>In your relationships with one another, have the same mindset as Christ Jesus:</a:t>
            </a:r>
          </a:p>
          <a:p>
            <a:r>
              <a:rPr lang="en-US" sz="2800" baseline="-25000" dirty="0">
                <a:latin typeface="Rockney Light" pitchFamily="2" charset="0"/>
              </a:rPr>
              <a:t>6Who, being in very nature God,</a:t>
            </a:r>
          </a:p>
          <a:p>
            <a:r>
              <a:rPr lang="en-US" sz="2800" baseline="-25000" dirty="0">
                <a:latin typeface="Rockney Light" pitchFamily="2" charset="0"/>
              </a:rPr>
              <a:t>did not consider equality with God something to be used to his own advantage;</a:t>
            </a:r>
          </a:p>
          <a:p>
            <a:r>
              <a:rPr lang="en-US" sz="2800" baseline="-25000" dirty="0">
                <a:latin typeface="Rockney Light" pitchFamily="2" charset="0"/>
              </a:rPr>
              <a:t>7rather, he made himself nothing</a:t>
            </a:r>
          </a:p>
          <a:p>
            <a:r>
              <a:rPr lang="en-US" sz="2800" baseline="-25000" dirty="0">
                <a:latin typeface="Rockney Light" pitchFamily="2" charset="0"/>
              </a:rPr>
              <a:t>by taking the very nature of a servant,</a:t>
            </a:r>
          </a:p>
          <a:p>
            <a:r>
              <a:rPr lang="en-US" sz="2800" baseline="-25000" dirty="0">
                <a:latin typeface="Rockney Light" pitchFamily="2" charset="0"/>
              </a:rPr>
              <a:t>being made in human likeness.</a:t>
            </a:r>
          </a:p>
          <a:p>
            <a:r>
              <a:rPr lang="en-US" sz="2800" baseline="-25000" dirty="0">
                <a:latin typeface="Rockney Light" pitchFamily="2" charset="0"/>
              </a:rPr>
              <a:t>8And being found in appearance as a man,</a:t>
            </a:r>
          </a:p>
          <a:p>
            <a:r>
              <a:rPr lang="en-US" sz="2800" baseline="-25000" dirty="0">
                <a:latin typeface="Rockney Light" pitchFamily="2" charset="0"/>
              </a:rPr>
              <a:t>he humbled himself</a:t>
            </a:r>
          </a:p>
          <a:p>
            <a:r>
              <a:rPr lang="en-US" sz="2800" baseline="-25000" dirty="0">
                <a:latin typeface="Rockney Light" pitchFamily="2" charset="0"/>
              </a:rPr>
              <a:t>by becoming obedient to death—</a:t>
            </a:r>
          </a:p>
          <a:p>
            <a:r>
              <a:rPr lang="en-US" sz="2800" baseline="-25000" dirty="0">
                <a:latin typeface="Rockney Light" pitchFamily="2" charset="0"/>
              </a:rPr>
              <a:t>even death on a cross!</a:t>
            </a:r>
          </a:p>
          <a:p>
            <a:r>
              <a:rPr lang="en-US" sz="2800" baseline="-25000" dirty="0">
                <a:latin typeface="Rockney Light" pitchFamily="2" charset="0"/>
              </a:rPr>
              <a:t>9Therefore God exalted him to the highest place</a:t>
            </a:r>
          </a:p>
          <a:p>
            <a:r>
              <a:rPr lang="en-US" sz="2800" baseline="-25000" dirty="0">
                <a:latin typeface="Rockney Light" pitchFamily="2" charset="0"/>
              </a:rPr>
              <a:t>and gave him the name that is above every name,</a:t>
            </a:r>
          </a:p>
          <a:p>
            <a:r>
              <a:rPr lang="en-US" sz="2800" baseline="-25000" dirty="0">
                <a:latin typeface="Rockney Light" pitchFamily="2" charset="0"/>
              </a:rPr>
              <a:t>10that at the name of Jesus every knee should bow,</a:t>
            </a:r>
          </a:p>
          <a:p>
            <a:r>
              <a:rPr lang="en-US" sz="2800" baseline="-25000" dirty="0">
                <a:latin typeface="Rockney Light" pitchFamily="2" charset="0"/>
              </a:rPr>
              <a:t>in heaven and on earth and under the earth,</a:t>
            </a:r>
          </a:p>
          <a:p>
            <a:r>
              <a:rPr lang="en-US" sz="2800" baseline="-25000" dirty="0">
                <a:latin typeface="Rockney Light" pitchFamily="2" charset="0"/>
              </a:rPr>
              <a:t>11and every tongue acknowledge that Jesus Christ is Lord,</a:t>
            </a:r>
          </a:p>
          <a:p>
            <a:r>
              <a:rPr lang="en-US" sz="2800" baseline="-25000" dirty="0">
                <a:latin typeface="Rockney Light" pitchFamily="2" charset="0"/>
              </a:rPr>
              <a:t>to the glory of God the Father.</a:t>
            </a:r>
          </a:p>
          <a:p>
            <a:r>
              <a:rPr lang="en-US" sz="2800" baseline="-25000" dirty="0">
                <a:latin typeface="Rockney Light" pitchFamily="2" charset="0"/>
              </a:rPr>
              <a:t>Do Everything Without Grumbling</a:t>
            </a:r>
            <a:endParaRPr lang="fr-FR" sz="2800" dirty="0">
              <a:latin typeface="Rockney Light" pitchFamily="2" charset="0"/>
            </a:endParaRPr>
          </a:p>
        </p:txBody>
      </p:sp>
      <p:pic>
        <p:nvPicPr>
          <p:cNvPr id="18434" name="Picture 2" descr="The Crucifixion, Georges Rouault | Mia">
            <a:extLst>
              <a:ext uri="{FF2B5EF4-FFF2-40B4-BE49-F238E27FC236}">
                <a16:creationId xmlns:a16="http://schemas.microsoft.com/office/drawing/2014/main" xmlns="" id="{96DC1F6E-073D-023B-82E3-48CBD76C0B1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28200" y="0"/>
            <a:ext cx="2463800" cy="3289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929595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4A50FF0B-5059-6B2D-4D95-23EC744606CA}"/>
              </a:ext>
            </a:extLst>
          </p:cNvPr>
          <p:cNvSpPr>
            <a:spLocks noGrp="1"/>
          </p:cNvSpPr>
          <p:nvPr>
            <p:ph type="title"/>
          </p:nvPr>
        </p:nvSpPr>
        <p:spPr/>
        <p:txBody>
          <a:bodyPr/>
          <a:lstStyle/>
          <a:p>
            <a:pPr algn="ctr"/>
            <a:r>
              <a:rPr lang="fr-FR" dirty="0">
                <a:solidFill>
                  <a:srgbClr val="FFFF00"/>
                </a:solidFill>
              </a:rPr>
              <a:t>## </a:t>
            </a:r>
            <a:r>
              <a:rPr lang="en-US" dirty="0">
                <a:solidFill>
                  <a:srgbClr val="FFFF00"/>
                </a:solidFill>
              </a:rPr>
              <a:t>Why do we need a sacrificial death?</a:t>
            </a:r>
            <a:endParaRPr lang="fr-FR" dirty="0">
              <a:solidFill>
                <a:srgbClr val="FFFF00"/>
              </a:solidFill>
            </a:endParaRPr>
          </a:p>
        </p:txBody>
      </p:sp>
      <p:sp>
        <p:nvSpPr>
          <p:cNvPr id="3" name="Espace réservé du contenu 2">
            <a:extLst>
              <a:ext uri="{FF2B5EF4-FFF2-40B4-BE49-F238E27FC236}">
                <a16:creationId xmlns:a16="http://schemas.microsoft.com/office/drawing/2014/main" xmlns="" id="{139F9F2D-99F5-06F0-3CE5-B6CCE97AC626}"/>
              </a:ext>
            </a:extLst>
          </p:cNvPr>
          <p:cNvSpPr>
            <a:spLocks noGrp="1"/>
          </p:cNvSpPr>
          <p:nvPr>
            <p:ph idx="1"/>
          </p:nvPr>
        </p:nvSpPr>
        <p:spPr>
          <a:xfrm>
            <a:off x="680321" y="2538562"/>
            <a:ext cx="9613861" cy="2031927"/>
          </a:xfrm>
        </p:spPr>
        <p:txBody>
          <a:bodyPr>
            <a:normAutofit fontScale="70000" lnSpcReduction="20000"/>
          </a:bodyPr>
          <a:lstStyle/>
          <a:p>
            <a:r>
              <a:rPr lang="en-US" sz="3200" dirty="0"/>
              <a:t>Disobedience leads to death.</a:t>
            </a:r>
          </a:p>
          <a:p>
            <a:r>
              <a:rPr lang="en-US" sz="3200" dirty="0"/>
              <a:t>Sin is incompatible with the tree of life.</a:t>
            </a:r>
          </a:p>
          <a:p>
            <a:r>
              <a:rPr lang="en-US" sz="3200" dirty="0"/>
              <a:t>Innocence is needed to cover the guilty</a:t>
            </a:r>
          </a:p>
          <a:p>
            <a:r>
              <a:rPr lang="en-US" sz="3200" b="1" dirty="0">
                <a:solidFill>
                  <a:srgbClr val="FFFF00"/>
                </a:solidFill>
              </a:rPr>
              <a:t>God's love motivates the plan of </a:t>
            </a:r>
            <a:r>
              <a:rPr lang="en-US" sz="3200" b="1" dirty="0" smtClean="0">
                <a:solidFill>
                  <a:srgbClr val="FFFF00"/>
                </a:solidFill>
              </a:rPr>
              <a:t>salvation</a:t>
            </a:r>
          </a:p>
          <a:p>
            <a:r>
              <a:rPr lang="en-US" sz="3200" b="1" dirty="0" smtClean="0">
                <a:solidFill>
                  <a:srgbClr val="FFFF00"/>
                </a:solidFill>
              </a:rPr>
              <a:t>The </a:t>
            </a:r>
            <a:r>
              <a:rPr lang="en-US" sz="3200" b="1" dirty="0">
                <a:solidFill>
                  <a:srgbClr val="FFFF00"/>
                </a:solidFill>
              </a:rPr>
              <a:t>only innocent person capable of perfect salvation : Jesus!</a:t>
            </a:r>
            <a:endParaRPr lang="fr-FR" sz="3200" b="1" dirty="0">
              <a:solidFill>
                <a:srgbClr val="FFFF00"/>
              </a:solidFill>
            </a:endParaRPr>
          </a:p>
        </p:txBody>
      </p:sp>
      <p:pic>
        <p:nvPicPr>
          <p:cNvPr id="16386" name="Picture 2" descr="La Passion du Christ, textes bibliques, explication, souffrances">
            <a:extLst>
              <a:ext uri="{FF2B5EF4-FFF2-40B4-BE49-F238E27FC236}">
                <a16:creationId xmlns:a16="http://schemas.microsoft.com/office/drawing/2014/main" xmlns="" id="{EEABDDEA-782D-73C3-B650-680427CF1B4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26600" y="0"/>
            <a:ext cx="2565400" cy="317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0926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xmlns="" id="{7ED340C9-37CF-91D6-3B54-65831A711345}"/>
              </a:ext>
            </a:extLst>
          </p:cNvPr>
          <p:cNvSpPr txBox="1"/>
          <p:nvPr/>
        </p:nvSpPr>
        <p:spPr>
          <a:xfrm>
            <a:off x="850900" y="430937"/>
            <a:ext cx="8343900" cy="2800767"/>
          </a:xfrm>
          <a:prstGeom prst="rect">
            <a:avLst/>
          </a:prstGeom>
          <a:noFill/>
        </p:spPr>
        <p:txBody>
          <a:bodyPr wrap="square">
            <a:spAutoFit/>
          </a:bodyPr>
          <a:lstStyle/>
          <a:p>
            <a:r>
              <a:rPr lang="fr-RE" sz="3200" b="1" dirty="0" err="1" smtClean="0">
                <a:solidFill>
                  <a:srgbClr val="FFFF00"/>
                </a:solidFill>
                <a:effectLst/>
                <a:latin typeface="Optima" panose="02000503060000020004" pitchFamily="2" charset="0"/>
              </a:rPr>
              <a:t>Hebrews</a:t>
            </a:r>
            <a:r>
              <a:rPr lang="fr-RE" sz="3200" b="1" dirty="0" smtClean="0">
                <a:solidFill>
                  <a:srgbClr val="FFFF00"/>
                </a:solidFill>
                <a:effectLst/>
                <a:latin typeface="Optima" panose="02000503060000020004" pitchFamily="2" charset="0"/>
              </a:rPr>
              <a:t> </a:t>
            </a:r>
            <a:r>
              <a:rPr lang="fr-RE" sz="3200" b="1" dirty="0">
                <a:solidFill>
                  <a:srgbClr val="FFFF00"/>
                </a:solidFill>
                <a:effectLst/>
                <a:latin typeface="Optima" panose="02000503060000020004" pitchFamily="2" charset="0"/>
              </a:rPr>
              <a:t>2</a:t>
            </a:r>
          </a:p>
          <a:p>
            <a:r>
              <a:rPr lang="en-US" sz="2400" dirty="0" smtClean="0"/>
              <a:t>17-For </a:t>
            </a:r>
            <a:r>
              <a:rPr lang="en-US" sz="2400" dirty="0"/>
              <a:t>this reason he had to be made like them, fully human in every way, in order that he might become a merciful and faithful high priest in service to God, and that he might make atonement for the sins of the people. </a:t>
            </a:r>
            <a:r>
              <a:rPr lang="en-US" sz="2400" dirty="0" smtClean="0"/>
              <a:t>18-Because </a:t>
            </a:r>
            <a:r>
              <a:rPr lang="en-US" sz="2400" dirty="0"/>
              <a:t>he himself suffered when he was tempted, he is able to help those who are being tempted.</a:t>
            </a:r>
            <a:endParaRPr lang="fr-FR" sz="2400" dirty="0">
              <a:latin typeface="Optima" panose="02000503060000020004" pitchFamily="2" charset="0"/>
            </a:endParaRPr>
          </a:p>
        </p:txBody>
      </p:sp>
      <p:pic>
        <p:nvPicPr>
          <p:cNvPr id="6146" name="Picture 2" descr="Christ, notre Pâque » | Église de Dieu Unie">
            <a:extLst>
              <a:ext uri="{FF2B5EF4-FFF2-40B4-BE49-F238E27FC236}">
                <a16:creationId xmlns:a16="http://schemas.microsoft.com/office/drawing/2014/main" xmlns="" id="{0D5DEE99-65B2-848D-F3F8-082AF085D2E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00836" y="2979057"/>
            <a:ext cx="3492500" cy="2324100"/>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JÉSUS-CHRIST : L'Agneau de Dieu | La Vie Nouvelle cours 2">
            <a:extLst>
              <a:ext uri="{FF2B5EF4-FFF2-40B4-BE49-F238E27FC236}">
                <a16:creationId xmlns:a16="http://schemas.microsoft.com/office/drawing/2014/main" xmlns="" id="{B8555981-5812-414A-CE5C-6C37BD38C50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7007" y="3963263"/>
            <a:ext cx="3289300" cy="2463800"/>
          </a:xfrm>
          <a:prstGeom prst="rect">
            <a:avLst/>
          </a:prstGeom>
          <a:noFill/>
          <a:extLst>
            <a:ext uri="{909E8E84-426E-40DD-AFC4-6F175D3DCCD1}">
              <a14:hiddenFill xmlns:a14="http://schemas.microsoft.com/office/drawing/2010/main">
                <a:solidFill>
                  <a:srgbClr val="FFFFFF"/>
                </a:solidFill>
              </a14:hiddenFill>
            </a:ext>
          </a:extLst>
        </p:spPr>
      </p:pic>
      <p:sp>
        <p:nvSpPr>
          <p:cNvPr id="6" name="ZoneTexte 5">
            <a:extLst>
              <a:ext uri="{FF2B5EF4-FFF2-40B4-BE49-F238E27FC236}">
                <a16:creationId xmlns:a16="http://schemas.microsoft.com/office/drawing/2014/main" xmlns="" id="{48DAD70D-7233-8AD8-4A9C-AA1CE9B43FB4}"/>
              </a:ext>
            </a:extLst>
          </p:cNvPr>
          <p:cNvSpPr txBox="1"/>
          <p:nvPr/>
        </p:nvSpPr>
        <p:spPr>
          <a:xfrm>
            <a:off x="4176215" y="4410333"/>
            <a:ext cx="3944203" cy="2308324"/>
          </a:xfrm>
          <a:prstGeom prst="rect">
            <a:avLst/>
          </a:prstGeom>
          <a:noFill/>
        </p:spPr>
        <p:txBody>
          <a:bodyPr wrap="square" rtlCol="0">
            <a:spAutoFit/>
          </a:bodyPr>
          <a:lstStyle/>
          <a:p>
            <a:r>
              <a:rPr lang="fr-FR" sz="2400" b="1" dirty="0" smtClean="0">
                <a:solidFill>
                  <a:srgbClr val="FFFF00"/>
                </a:solidFill>
              </a:rPr>
              <a:t>John </a:t>
            </a:r>
            <a:r>
              <a:rPr lang="fr-FR" sz="2400" b="1" dirty="0">
                <a:solidFill>
                  <a:srgbClr val="FFFF00"/>
                </a:solidFill>
              </a:rPr>
              <a:t>1.29 </a:t>
            </a:r>
            <a:r>
              <a:rPr lang="fr-FR" sz="2400" dirty="0"/>
              <a:t>: « </a:t>
            </a:r>
            <a:r>
              <a:rPr lang="en-US" sz="2400" dirty="0"/>
              <a:t>The next day John saw Jesus coming toward him and said, “Look, the Lamb of God, who takes away the sin of the world!</a:t>
            </a:r>
            <a:r>
              <a:rPr lang="fr-FR" sz="2400" dirty="0" smtClean="0"/>
              <a:t>.</a:t>
            </a:r>
            <a:r>
              <a:rPr lang="fr-FR" sz="2400" dirty="0"/>
              <a:t> »</a:t>
            </a:r>
          </a:p>
        </p:txBody>
      </p:sp>
    </p:spTree>
    <p:extLst>
      <p:ext uri="{BB962C8B-B14F-4D97-AF65-F5344CB8AC3E}">
        <p14:creationId xmlns:p14="http://schemas.microsoft.com/office/powerpoint/2010/main" val="81416103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xmlns="" id="{B715C5E3-AEA9-AA95-5F51-FB0B249615EB}"/>
              </a:ext>
            </a:extLst>
          </p:cNvPr>
          <p:cNvSpPr txBox="1"/>
          <p:nvPr/>
        </p:nvSpPr>
        <p:spPr>
          <a:xfrm>
            <a:off x="292100" y="551289"/>
            <a:ext cx="7175500" cy="5386090"/>
          </a:xfrm>
          <a:prstGeom prst="rect">
            <a:avLst/>
          </a:prstGeom>
          <a:noFill/>
        </p:spPr>
        <p:txBody>
          <a:bodyPr wrap="square">
            <a:spAutoFit/>
          </a:bodyPr>
          <a:lstStyle/>
          <a:p>
            <a:pPr algn="ctr"/>
            <a:r>
              <a:rPr lang="fr-RE" sz="3200" b="1" dirty="0" err="1" smtClean="0">
                <a:solidFill>
                  <a:srgbClr val="FFFF00"/>
                </a:solidFill>
                <a:effectLst/>
                <a:latin typeface="Arial" panose="020B0604020202020204" pitchFamily="34" charset="0"/>
              </a:rPr>
              <a:t>Hebrews</a:t>
            </a:r>
            <a:r>
              <a:rPr lang="fr-RE" sz="3200" b="1" dirty="0" smtClean="0">
                <a:solidFill>
                  <a:srgbClr val="FFFF00"/>
                </a:solidFill>
                <a:effectLst/>
                <a:latin typeface="Arial" panose="020B0604020202020204" pitchFamily="34" charset="0"/>
              </a:rPr>
              <a:t> </a:t>
            </a:r>
            <a:r>
              <a:rPr lang="fr-RE" sz="3200" b="1" dirty="0">
                <a:solidFill>
                  <a:srgbClr val="FFFF00"/>
                </a:solidFill>
                <a:effectLst/>
                <a:latin typeface="Arial" panose="020B0604020202020204" pitchFamily="34" charset="0"/>
              </a:rPr>
              <a:t>7.</a:t>
            </a:r>
          </a:p>
          <a:p>
            <a:r>
              <a:rPr lang="en-US" sz="2400" dirty="0" smtClean="0"/>
              <a:t>24- But </a:t>
            </a:r>
            <a:r>
              <a:rPr lang="en-US" sz="2400" dirty="0"/>
              <a:t>because Jesus lives forever, he has a permanent priesthood. 25Therefore he is able to save completely those who come to God through him, because he always lives to intercede for them.</a:t>
            </a:r>
          </a:p>
          <a:p>
            <a:r>
              <a:rPr lang="en-US" sz="2400" dirty="0"/>
              <a:t>26Such a high priest truly meets our need—one who is holy, blameless, pure, set apart from sinners, exalted above the heavens. 27Unlike the other high priests, he does not need to offer sacrifices day after day, first for his own sins, and then for the sins of the people. He sacrificed for their sins once for all when he offered himself. </a:t>
            </a:r>
          </a:p>
          <a:p>
            <a:pPr algn="ctr"/>
            <a:r>
              <a:rPr lang="fr-RE" sz="2400" b="0" i="0" dirty="0" smtClean="0">
                <a:effectLst/>
                <a:latin typeface="Noto Sans" panose="020B0502040504020204" pitchFamily="34" charset="0"/>
              </a:rPr>
              <a:t>.</a:t>
            </a:r>
            <a:endParaRPr lang="fr-RE" sz="2400" dirty="0">
              <a:effectLst/>
            </a:endParaRPr>
          </a:p>
        </p:txBody>
      </p:sp>
      <p:pic>
        <p:nvPicPr>
          <p:cNvPr id="15362" name="Picture 2" descr="Les cérémonies du sanctuaire céleste – Signes Des Temps">
            <a:extLst>
              <a:ext uri="{FF2B5EF4-FFF2-40B4-BE49-F238E27FC236}">
                <a16:creationId xmlns:a16="http://schemas.microsoft.com/office/drawing/2014/main" xmlns="" id="{E3044908-2858-0A66-2F32-6930F937AD3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91512" y="551289"/>
            <a:ext cx="3300488" cy="4870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55064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xmlns="" id="{2E3F7B9D-3C64-45F9-DC21-648A7109B019}"/>
              </a:ext>
            </a:extLst>
          </p:cNvPr>
          <p:cNvSpPr txBox="1"/>
          <p:nvPr/>
        </p:nvSpPr>
        <p:spPr>
          <a:xfrm>
            <a:off x="943430" y="3429000"/>
            <a:ext cx="10653484" cy="3170099"/>
          </a:xfrm>
          <a:prstGeom prst="rect">
            <a:avLst/>
          </a:prstGeom>
          <a:noFill/>
        </p:spPr>
        <p:txBody>
          <a:bodyPr wrap="square">
            <a:spAutoFit/>
          </a:bodyPr>
          <a:lstStyle/>
          <a:p>
            <a:pPr algn="just">
              <a:spcAft>
                <a:spcPts val="400"/>
              </a:spcAft>
            </a:pPr>
            <a:r>
              <a:rPr lang="fr-FR" sz="4000" kern="100" dirty="0">
                <a:effectLst/>
                <a:latin typeface="Book Antiqua" panose="02040602050305030304" pitchFamily="18" charset="0"/>
                <a:ea typeface="Calibri" panose="020F0502020204030204" pitchFamily="34" charset="0"/>
                <a:cs typeface="Times New Roman" panose="02020603050405020304" pitchFamily="18" charset="0"/>
              </a:rPr>
              <a:t>« </a:t>
            </a:r>
            <a:r>
              <a:rPr lang="en-US" sz="4000" i="1" kern="100" dirty="0">
                <a:latin typeface="Book Antiqua" panose="02040602050305030304" pitchFamily="18" charset="0"/>
                <a:ea typeface="Calibri" panose="020F0502020204030204" pitchFamily="34" charset="0"/>
                <a:cs typeface="Times New Roman" panose="02020603050405020304" pitchFamily="18" charset="0"/>
              </a:rPr>
              <a:t> 	For he was giving his disciples teaching, and saying to them, The Son of man is given up into the hands of men, and they will put him to death; and when he is dead, after three days he will come back from the dead</a:t>
            </a:r>
            <a:r>
              <a:rPr lang="en-US" sz="4000" i="1" kern="100" dirty="0" smtClean="0">
                <a:latin typeface="Book Antiqua" panose="02040602050305030304" pitchFamily="18" charset="0"/>
                <a:ea typeface="Calibri" panose="020F0502020204030204" pitchFamily="34" charset="0"/>
                <a:cs typeface="Times New Roman" panose="02020603050405020304" pitchFamily="18" charset="0"/>
              </a:rPr>
              <a:t>.</a:t>
            </a:r>
            <a:r>
              <a:rPr lang="fr-FR" sz="4000" kern="100" dirty="0">
                <a:effectLst/>
                <a:latin typeface="Book Antiqua" panose="02040602050305030304" pitchFamily="18" charset="0"/>
                <a:ea typeface="Calibri" panose="020F0502020204030204" pitchFamily="34" charset="0"/>
                <a:cs typeface="Times New Roman" panose="02020603050405020304" pitchFamily="18" charset="0"/>
              </a:rPr>
              <a:t> » (</a:t>
            </a:r>
            <a:r>
              <a:rPr lang="fr-FR" sz="4000" kern="100" dirty="0" smtClean="0">
                <a:effectLst/>
                <a:latin typeface="Book Antiqua" panose="02040602050305030304" pitchFamily="18" charset="0"/>
                <a:ea typeface="Calibri" panose="020F0502020204030204" pitchFamily="34" charset="0"/>
                <a:cs typeface="Times New Roman" panose="02020603050405020304" pitchFamily="18" charset="0"/>
              </a:rPr>
              <a:t>Mark </a:t>
            </a:r>
            <a:r>
              <a:rPr lang="fr-FR" sz="4000" kern="100" dirty="0">
                <a:effectLst/>
                <a:latin typeface="Book Antiqua" panose="02040602050305030304" pitchFamily="18" charset="0"/>
                <a:ea typeface="Calibri" panose="020F0502020204030204" pitchFamily="34" charset="0"/>
                <a:cs typeface="Times New Roman" panose="02020603050405020304" pitchFamily="18" charset="0"/>
              </a:rPr>
              <a:t>9.31)</a:t>
            </a:r>
            <a:endParaRPr lang="fr-RE" sz="4400"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074" name="Picture 2" descr="Crucifixion de Jésus-Christ Au coucher du soleil | Photo Premium">
            <a:extLst>
              <a:ext uri="{FF2B5EF4-FFF2-40B4-BE49-F238E27FC236}">
                <a16:creationId xmlns:a16="http://schemas.microsoft.com/office/drawing/2014/main" xmlns="" id="{6EA54713-90EE-0216-486B-57D80D076C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53191" y="0"/>
            <a:ext cx="4315478" cy="29247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900764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xmlns="" id="{BB2DD10E-F514-EF1B-8DE4-B113069AC59A}"/>
              </a:ext>
            </a:extLst>
          </p:cNvPr>
          <p:cNvSpPr txBox="1"/>
          <p:nvPr/>
        </p:nvSpPr>
        <p:spPr>
          <a:xfrm>
            <a:off x="2960318" y="2659559"/>
            <a:ext cx="6096000" cy="769441"/>
          </a:xfrm>
          <a:prstGeom prst="rect">
            <a:avLst/>
          </a:prstGeom>
          <a:noFill/>
        </p:spPr>
        <p:txBody>
          <a:bodyPr wrap="square">
            <a:spAutoFit/>
          </a:bodyPr>
          <a:lstStyle/>
          <a:p>
            <a:pPr algn="ctr">
              <a:spcAft>
                <a:spcPts val="400"/>
              </a:spcAft>
            </a:pPr>
            <a:r>
              <a:rPr lang="fr-FR" sz="4400" b="1" kern="100" dirty="0" err="1">
                <a:solidFill>
                  <a:srgbClr val="FFFF00"/>
                </a:solidFill>
                <a:latin typeface="Book Antiqua" panose="02040602050305030304" pitchFamily="18" charset="0"/>
                <a:ea typeface="Calibri" panose="020F0502020204030204" pitchFamily="34" charset="0"/>
                <a:cs typeface="Times New Roman" panose="02020603050405020304" pitchFamily="18" charset="0"/>
              </a:rPr>
              <a:t>Success</a:t>
            </a:r>
            <a:r>
              <a:rPr lang="fr-FR" sz="4400" b="1" kern="100" dirty="0">
                <a:solidFill>
                  <a:srgbClr val="FFFF00"/>
                </a:solidFill>
                <a:latin typeface="Book Antiqua" panose="02040602050305030304" pitchFamily="18" charset="0"/>
                <a:ea typeface="Calibri" panose="020F0502020204030204" pitchFamily="34" charset="0"/>
                <a:cs typeface="Times New Roman" panose="02020603050405020304" pitchFamily="18" charset="0"/>
              </a:rPr>
              <a:t> or </a:t>
            </a:r>
            <a:r>
              <a:rPr lang="fr-FR" sz="4400" b="1" kern="100" dirty="0" err="1">
                <a:solidFill>
                  <a:srgbClr val="FFFF00"/>
                </a:solidFill>
                <a:latin typeface="Book Antiqua" panose="02040602050305030304" pitchFamily="18" charset="0"/>
                <a:ea typeface="Calibri" panose="020F0502020204030204" pitchFamily="34" charset="0"/>
                <a:cs typeface="Times New Roman" panose="02020603050405020304" pitchFamily="18" charset="0"/>
              </a:rPr>
              <a:t>failure</a:t>
            </a:r>
            <a:endParaRPr lang="fr-RE" sz="4400" kern="1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8863982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xmlns="" id="{B01210FE-4138-5190-B14F-627030EE0D86}"/>
              </a:ext>
            </a:extLst>
          </p:cNvPr>
          <p:cNvSpPr txBox="1"/>
          <p:nvPr/>
        </p:nvSpPr>
        <p:spPr>
          <a:xfrm>
            <a:off x="832513" y="432484"/>
            <a:ext cx="9416955" cy="3108543"/>
          </a:xfrm>
          <a:prstGeom prst="rect">
            <a:avLst/>
          </a:prstGeom>
          <a:noFill/>
        </p:spPr>
        <p:txBody>
          <a:bodyPr wrap="square">
            <a:spAutoFit/>
          </a:bodyPr>
          <a:lstStyle/>
          <a:p>
            <a:r>
              <a:rPr lang="fr-FR" sz="2800" kern="100" dirty="0">
                <a:effectLst/>
                <a:latin typeface="Book Antiqua" panose="02040602050305030304" pitchFamily="18" charset="0"/>
                <a:ea typeface="Calibri" panose="020F0502020204030204" pitchFamily="34" charset="0"/>
                <a:cs typeface="Times New Roman" panose="02020603050405020304" pitchFamily="18" charset="0"/>
              </a:rPr>
              <a:t>« </a:t>
            </a:r>
            <a:r>
              <a:rPr lang="en-US" sz="2800" dirty="0"/>
              <a:t>how God anointed Jesus of Nazareth with the Holy Spirit and power, and how he went around doing good and healing all who were under the power of the devil, because God was with him.</a:t>
            </a:r>
          </a:p>
          <a:p>
            <a:r>
              <a:rPr lang="en-US" sz="2800" dirty="0"/>
              <a:t>39“We are witnesses of everything he did in the country of the Jews and in Jerusalem. They killed him by hanging him on a </a:t>
            </a:r>
            <a:r>
              <a:rPr lang="en-US" sz="2800" dirty="0" smtClean="0"/>
              <a:t>cross</a:t>
            </a:r>
            <a:r>
              <a:rPr lang="fr-FR" sz="2800" kern="100" dirty="0" smtClean="0">
                <a:effectLst/>
                <a:latin typeface="Book Antiqua" panose="02040602050305030304" pitchFamily="18" charset="0"/>
                <a:ea typeface="Calibri" panose="020F0502020204030204" pitchFamily="34" charset="0"/>
                <a:cs typeface="Times New Roman" panose="02020603050405020304" pitchFamily="18" charset="0"/>
              </a:rPr>
              <a:t>». </a:t>
            </a:r>
            <a:r>
              <a:rPr lang="fr-FR" sz="2800" kern="100" dirty="0">
                <a:effectLst/>
                <a:latin typeface="Book Antiqua" panose="02040602050305030304" pitchFamily="18" charset="0"/>
                <a:ea typeface="Calibri" panose="020F0502020204030204" pitchFamily="34" charset="0"/>
                <a:cs typeface="Times New Roman" panose="02020603050405020304" pitchFamily="18" charset="0"/>
              </a:rPr>
              <a:t>(</a:t>
            </a:r>
            <a:r>
              <a:rPr lang="fr-FR" sz="2000" kern="100" dirty="0" err="1" smtClean="0">
                <a:effectLst/>
                <a:latin typeface="Book Antiqua" panose="02040602050305030304" pitchFamily="18" charset="0"/>
                <a:ea typeface="Calibri" panose="020F0502020204030204" pitchFamily="34" charset="0"/>
                <a:cs typeface="Times New Roman" panose="02020603050405020304" pitchFamily="18" charset="0"/>
              </a:rPr>
              <a:t>Acts</a:t>
            </a:r>
            <a:r>
              <a:rPr lang="fr-FR" sz="2000" kern="100" dirty="0" smtClean="0">
                <a:effectLst/>
                <a:latin typeface="Book Antiqua" panose="02040602050305030304" pitchFamily="18" charset="0"/>
                <a:ea typeface="Calibri" panose="020F0502020204030204" pitchFamily="34" charset="0"/>
                <a:cs typeface="Times New Roman" panose="02020603050405020304" pitchFamily="18" charset="0"/>
              </a:rPr>
              <a:t> </a:t>
            </a:r>
            <a:r>
              <a:rPr lang="fr-FR" sz="2000" kern="100" dirty="0">
                <a:effectLst/>
                <a:latin typeface="Book Antiqua" panose="02040602050305030304" pitchFamily="18" charset="0"/>
                <a:ea typeface="Calibri" panose="020F0502020204030204" pitchFamily="34" charset="0"/>
                <a:cs typeface="Times New Roman" panose="02020603050405020304" pitchFamily="18" charset="0"/>
              </a:rPr>
              <a:t>10.38,39.</a:t>
            </a:r>
            <a:r>
              <a:rPr lang="fr-FR" kern="100" dirty="0">
                <a:effectLst/>
                <a:latin typeface="Book Antiqua" panose="02040602050305030304" pitchFamily="18" charset="0"/>
                <a:ea typeface="Calibri" panose="020F0502020204030204" pitchFamily="34" charset="0"/>
                <a:cs typeface="Times New Roman" panose="02020603050405020304" pitchFamily="18" charset="0"/>
              </a:rPr>
              <a:t>)</a:t>
            </a:r>
            <a:endParaRPr lang="fr-RE" sz="3200"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4338" name="Picture 2" descr="7 Versets Biblique sur 'Baptiser' - DailyVerses.net">
            <a:extLst>
              <a:ext uri="{FF2B5EF4-FFF2-40B4-BE49-F238E27FC236}">
                <a16:creationId xmlns:a16="http://schemas.microsoft.com/office/drawing/2014/main" xmlns="" id="{4202D2BA-B304-314D-E6AD-0163270A3E9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34735"/>
          <a:stretch/>
        </p:blipFill>
        <p:spPr bwMode="auto">
          <a:xfrm>
            <a:off x="1886857" y="3874099"/>
            <a:ext cx="8737600" cy="29839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594893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7F90A3D7-2150-40EC-90CB-FD9CDABB744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xmlns="" id="{A6621B2A-7ED6-4407-9579-B117AEFDEAB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77012" y="452538"/>
            <a:ext cx="5538554" cy="5925402"/>
          </a:xfrm>
          <a:prstGeom prst="rect">
            <a:avLst/>
          </a:prstGeom>
          <a:noFill/>
          <a:ln w="22225">
            <a:solidFill>
              <a:srgbClr val="FDE6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La Résurrection">
            <a:extLst>
              <a:ext uri="{FF2B5EF4-FFF2-40B4-BE49-F238E27FC236}">
                <a16:creationId xmlns:a16="http://schemas.microsoft.com/office/drawing/2014/main" xmlns="" id="{B82EBA69-CAE6-234C-6C66-49670C1265B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38171" b="-1"/>
          <a:stretch/>
        </p:blipFill>
        <p:spPr bwMode="auto">
          <a:xfrm>
            <a:off x="643467" y="609599"/>
            <a:ext cx="5211232" cy="5604934"/>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a:extLst>
              <a:ext uri="{FF2B5EF4-FFF2-40B4-BE49-F238E27FC236}">
                <a16:creationId xmlns:a16="http://schemas.microsoft.com/office/drawing/2014/main" xmlns="" id="{AF44AE07-6B0A-445B-B590-66D2EC13378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182021" y="453280"/>
            <a:ext cx="5538554" cy="5925402"/>
          </a:xfrm>
          <a:prstGeom prst="rect">
            <a:avLst/>
          </a:prstGeom>
          <a:noFill/>
          <a:ln w="22225">
            <a:solidFill>
              <a:srgbClr val="FDE6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2" descr="Crucifixion de Jésus-Christ Au coucher du soleil | Photo Premium">
            <a:extLst>
              <a:ext uri="{FF2B5EF4-FFF2-40B4-BE49-F238E27FC236}">
                <a16:creationId xmlns:a16="http://schemas.microsoft.com/office/drawing/2014/main" xmlns="" id="{9D983C20-A13F-6FEC-89C9-14784323CA5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21608" r="16520"/>
          <a:stretch/>
        </p:blipFill>
        <p:spPr bwMode="auto">
          <a:xfrm>
            <a:off x="6348476" y="610341"/>
            <a:ext cx="5211232" cy="5604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697560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xmlns="" id="{B9E44051-91FC-2761-D9B7-A557635A891E}"/>
              </a:ext>
            </a:extLst>
          </p:cNvPr>
          <p:cNvSpPr txBox="1"/>
          <p:nvPr/>
        </p:nvSpPr>
        <p:spPr>
          <a:xfrm>
            <a:off x="3048000" y="3244334"/>
            <a:ext cx="6096000" cy="646331"/>
          </a:xfrm>
          <a:prstGeom prst="rect">
            <a:avLst/>
          </a:prstGeom>
          <a:noFill/>
        </p:spPr>
        <p:txBody>
          <a:bodyPr wrap="square">
            <a:spAutoFit/>
          </a:bodyPr>
          <a:lstStyle/>
          <a:p>
            <a:pPr algn="ctr">
              <a:spcAft>
                <a:spcPts val="400"/>
              </a:spcAft>
            </a:pPr>
            <a:r>
              <a:rPr lang="fr-FR" sz="3600" b="1" kern="100" dirty="0" err="1">
                <a:solidFill>
                  <a:srgbClr val="FFFF00"/>
                </a:solidFill>
                <a:latin typeface="Book Antiqua" panose="02040602050305030304" pitchFamily="18" charset="0"/>
                <a:ea typeface="Calibri" panose="020F0502020204030204" pitchFamily="34" charset="0"/>
                <a:cs typeface="Times New Roman" panose="02020603050405020304" pitchFamily="18" charset="0"/>
              </a:rPr>
              <a:t>Waiting</a:t>
            </a:r>
            <a:r>
              <a:rPr lang="fr-FR" sz="3600" b="1" kern="100" dirty="0">
                <a:solidFill>
                  <a:srgbClr val="FFFF00"/>
                </a:solidFill>
                <a:latin typeface="Book Antiqua" panose="02040602050305030304" pitchFamily="18" charset="0"/>
                <a:ea typeface="Calibri" panose="020F0502020204030204" pitchFamily="34" charset="0"/>
                <a:cs typeface="Times New Roman" panose="02020603050405020304" pitchFamily="18" charset="0"/>
              </a:rPr>
              <a:t> for the </a:t>
            </a:r>
            <a:r>
              <a:rPr lang="fr-FR" sz="3600" b="1" kern="100" dirty="0" err="1">
                <a:solidFill>
                  <a:srgbClr val="FFFF00"/>
                </a:solidFill>
                <a:latin typeface="Book Antiqua" panose="02040602050305030304" pitchFamily="18" charset="0"/>
                <a:ea typeface="Calibri" panose="020F0502020204030204" pitchFamily="34" charset="0"/>
                <a:cs typeface="Times New Roman" panose="02020603050405020304" pitchFamily="18" charset="0"/>
              </a:rPr>
              <a:t>kingdom</a:t>
            </a:r>
            <a:endParaRPr lang="fr-RE" sz="3600" kern="1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0320843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xmlns="" id="{87245893-4BA1-F0E4-5895-95AB773D2C96}"/>
              </a:ext>
            </a:extLst>
          </p:cNvPr>
          <p:cNvSpPr txBox="1"/>
          <p:nvPr/>
        </p:nvSpPr>
        <p:spPr>
          <a:xfrm>
            <a:off x="1295400" y="1982738"/>
            <a:ext cx="9347200" cy="3539430"/>
          </a:xfrm>
          <a:prstGeom prst="rect">
            <a:avLst/>
          </a:prstGeom>
          <a:noFill/>
        </p:spPr>
        <p:txBody>
          <a:bodyPr wrap="square">
            <a:spAutoFit/>
          </a:bodyPr>
          <a:lstStyle/>
          <a:p>
            <a:pPr indent="71755" algn="just">
              <a:spcAft>
                <a:spcPts val="400"/>
              </a:spcAft>
            </a:pPr>
            <a:r>
              <a:rPr lang="fr-FR" sz="2800" kern="100" dirty="0" smtClean="0">
                <a:effectLst/>
                <a:latin typeface="Book Antiqua" panose="02040602050305030304" pitchFamily="18" charset="0"/>
                <a:ea typeface="Calibri" panose="020F0502020204030204" pitchFamily="34" charset="0"/>
                <a:cs typeface="Times New Roman" panose="02020603050405020304" pitchFamily="18" charset="0"/>
              </a:rPr>
              <a:t>«</a:t>
            </a:r>
            <a:r>
              <a:rPr lang="en-US" sz="2800" dirty="0"/>
              <a:t>Jesus called them together and said, “You know that the rulers of the Gentiles lord it over them, and their high officials exercise authority over them. 26Not so with you. Instead, whoever wants to become great among you must be your servant, 27and whoever wants to be first must be your slave— 28just as the Son of Man did not come to be served, but to serve, and to give his life as a ransom for many.”</a:t>
            </a:r>
            <a:r>
              <a:rPr lang="fr-FR" sz="2800" kern="100" dirty="0">
                <a:effectLst/>
                <a:latin typeface="Book Antiqua" panose="02040602050305030304" pitchFamily="18" charset="0"/>
                <a:ea typeface="Calibri" panose="020F0502020204030204" pitchFamily="34" charset="0"/>
                <a:cs typeface="Times New Roman" panose="02020603050405020304" pitchFamily="18" charset="0"/>
              </a:rPr>
              <a:t> » (</a:t>
            </a:r>
            <a:r>
              <a:rPr lang="fr-FR" sz="2800" kern="100" dirty="0" smtClean="0">
                <a:effectLst/>
                <a:latin typeface="Book Antiqua" panose="02040602050305030304" pitchFamily="18" charset="0"/>
                <a:ea typeface="Calibri" panose="020F0502020204030204" pitchFamily="34" charset="0"/>
                <a:cs typeface="Times New Roman" panose="02020603050405020304" pitchFamily="18" charset="0"/>
              </a:rPr>
              <a:t>Matthew </a:t>
            </a:r>
            <a:r>
              <a:rPr lang="fr-FR" sz="2800" kern="100" dirty="0">
                <a:effectLst/>
                <a:latin typeface="Book Antiqua" panose="02040602050305030304" pitchFamily="18" charset="0"/>
                <a:ea typeface="Calibri" panose="020F0502020204030204" pitchFamily="34" charset="0"/>
                <a:cs typeface="Times New Roman" panose="02020603050405020304" pitchFamily="18" charset="0"/>
              </a:rPr>
              <a:t>20.25-28).</a:t>
            </a:r>
            <a:endParaRPr lang="fr-RE" sz="32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973448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useBgFill="1">
        <p:nvSpPr>
          <p:cNvPr id="5127" name="Rectangle 5126">
            <a:extLst>
              <a:ext uri="{FF2B5EF4-FFF2-40B4-BE49-F238E27FC236}">
                <a16:creationId xmlns:a16="http://schemas.microsoft.com/office/drawing/2014/main" xmlns="" id="{F059A320-8768-45B7-97A8-030AB958DF6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2" name="Picture 2" descr="Quel état d'esprit doit avoir un serviteur? - Évangéliser.net">
            <a:extLst>
              <a:ext uri="{FF2B5EF4-FFF2-40B4-BE49-F238E27FC236}">
                <a16:creationId xmlns:a16="http://schemas.microsoft.com/office/drawing/2014/main" xmlns="" id="{53B75AB6-345C-B386-D886-AE1A71FBBC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245838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useBgFill="1">
        <p:nvSpPr>
          <p:cNvPr id="6151" name="Rectangle 6150">
            <a:extLst>
              <a:ext uri="{FF2B5EF4-FFF2-40B4-BE49-F238E27FC236}">
                <a16:creationId xmlns:a16="http://schemas.microsoft.com/office/drawing/2014/main" xmlns="" id="{F059A320-8768-45B7-97A8-030AB958DF6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46" name="Picture 2" descr="Quel état d'esprit doit avoir un serviteur? - Évangéliser.net">
            <a:extLst>
              <a:ext uri="{FF2B5EF4-FFF2-40B4-BE49-F238E27FC236}">
                <a16:creationId xmlns:a16="http://schemas.microsoft.com/office/drawing/2014/main" xmlns="" id="{D68D9FB7-8A7A-33C0-38D3-B4F9B32D814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473382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046D2C45-3407-4104-9781-268AA3FDA1A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rgbClr val="5A2F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La Résurrection">
            <a:extLst>
              <a:ext uri="{FF2B5EF4-FFF2-40B4-BE49-F238E27FC236}">
                <a16:creationId xmlns:a16="http://schemas.microsoft.com/office/drawing/2014/main" xmlns="" id="{B7D8134D-A700-9044-57D8-3E3B1E7D52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26909"/>
          <a:stretch/>
        </p:blipFill>
        <p:spPr bwMode="auto">
          <a:xfrm>
            <a:off x="4654296" y="10"/>
            <a:ext cx="7537707" cy="685799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xmlns="" id="{9977F174-373A-4356-A787-1AAF6C1296B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00099" y="806357"/>
            <a:ext cx="6734553" cy="492861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2" descr="Crucifixion de Jésus-Christ Au coucher du soleil | Photo Premium">
            <a:extLst>
              <a:ext uri="{FF2B5EF4-FFF2-40B4-BE49-F238E27FC236}">
                <a16:creationId xmlns:a16="http://schemas.microsoft.com/office/drawing/2014/main" xmlns="" id="{D6CCA329-B636-8D45-29A5-05B98205F73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6009" r="923" b="1"/>
          <a:stretch/>
        </p:blipFill>
        <p:spPr bwMode="auto">
          <a:xfrm>
            <a:off x="962403" y="979071"/>
            <a:ext cx="6409944" cy="458318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xmlns="" id="{F3501A50-9971-47D1-B70D-0FB2662A9991}"/>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5">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4" name="Rectangle 13">
            <a:extLst>
              <a:ext uri="{FF2B5EF4-FFF2-40B4-BE49-F238E27FC236}">
                <a16:creationId xmlns:a16="http://schemas.microsoft.com/office/drawing/2014/main" xmlns="" id="{F88F2865-7F1B-44D2-BE37-157966CA7EA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FR"/>
          </a:p>
        </p:txBody>
      </p:sp>
    </p:spTree>
    <p:extLst>
      <p:ext uri="{BB962C8B-B14F-4D97-AF65-F5344CB8AC3E}">
        <p14:creationId xmlns:p14="http://schemas.microsoft.com/office/powerpoint/2010/main" val="4096415070"/>
      </p:ext>
    </p:extLst>
  </p:cSld>
  <p:clrMapOvr>
    <a:overrideClrMapping bg1="lt1" tx1="dk1" bg2="lt2" tx2="dk2" accent1="accent1" accent2="accent2" accent3="accent3" accent4="accent4" accent5="accent5" accent6="accent6" hlink="hlink" folHlink="folHlink"/>
  </p:clrMapOvr>
</p:sld>
</file>

<file path=ppt/slides/slide4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C1F07745-D943-46DF-AB69-FA455CE428E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595" y="0"/>
            <a:ext cx="12192000" cy="6858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xmlns="" id="{B72A2E17-3305-4404-A0DA-5CC3BDAFE08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2" descr="7 Versets Biblique sur 'Baptiser' - DailyVerses.net">
            <a:extLst>
              <a:ext uri="{FF2B5EF4-FFF2-40B4-BE49-F238E27FC236}">
                <a16:creationId xmlns:a16="http://schemas.microsoft.com/office/drawing/2014/main" xmlns="" id="{F5FE3628-692F-8B93-DF2D-C03D9E1D69C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34735"/>
          <a:stretch/>
        </p:blipFill>
        <p:spPr bwMode="auto">
          <a:xfrm>
            <a:off x="634277" y="1551134"/>
            <a:ext cx="10914256" cy="3721865"/>
          </a:xfrm>
          <a:prstGeom prst="rect">
            <a:avLst/>
          </a:prstGeom>
          <a:noFill/>
          <a:ln>
            <a:noFill/>
          </a:ln>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881351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xmlns="" id="{4C64F8BB-BCDA-A016-A945-BE1B35147B2E}"/>
              </a:ext>
            </a:extLst>
          </p:cNvPr>
          <p:cNvSpPr txBox="1"/>
          <p:nvPr/>
        </p:nvSpPr>
        <p:spPr>
          <a:xfrm>
            <a:off x="3344917" y="3429000"/>
            <a:ext cx="5502166" cy="461665"/>
          </a:xfrm>
          <a:prstGeom prst="rect">
            <a:avLst/>
          </a:prstGeom>
          <a:noFill/>
        </p:spPr>
        <p:txBody>
          <a:bodyPr wrap="square" rtlCol="0">
            <a:spAutoFit/>
          </a:bodyPr>
          <a:lstStyle/>
          <a:p>
            <a:pPr algn="ctr"/>
            <a:r>
              <a:rPr lang="fr-FR" sz="2400" dirty="0">
                <a:solidFill>
                  <a:srgbClr val="FFFF00"/>
                </a:solidFill>
                <a:latin typeface="Book Antiqua" panose="02040602050305030304" pitchFamily="18" charset="0"/>
              </a:rPr>
              <a:t>#13 IMPACT IOUC 2025</a:t>
            </a:r>
          </a:p>
        </p:txBody>
      </p:sp>
    </p:spTree>
    <p:extLst>
      <p:ext uri="{BB962C8B-B14F-4D97-AF65-F5344CB8AC3E}">
        <p14:creationId xmlns:p14="http://schemas.microsoft.com/office/powerpoint/2010/main" val="8334061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useBgFill="1">
        <p:nvSpPr>
          <p:cNvPr id="4103" name="Rectangle 4102">
            <a:extLst>
              <a:ext uri="{FF2B5EF4-FFF2-40B4-BE49-F238E27FC236}">
                <a16:creationId xmlns:a16="http://schemas.microsoft.com/office/drawing/2014/main" xmlns="" id="{F059A320-8768-45B7-97A8-030AB958DF6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descr="La Résurrection">
            <a:extLst>
              <a:ext uri="{FF2B5EF4-FFF2-40B4-BE49-F238E27FC236}">
                <a16:creationId xmlns:a16="http://schemas.microsoft.com/office/drawing/2014/main" xmlns="" id="{7F9CABB2-3ADF-A995-3020-ABC7EE52D3D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15414"/>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53134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xmlns="" id="{D27F6DB3-0A82-B632-0E87-D085634E722B}"/>
              </a:ext>
            </a:extLst>
          </p:cNvPr>
          <p:cNvSpPr txBox="1"/>
          <p:nvPr/>
        </p:nvSpPr>
        <p:spPr>
          <a:xfrm>
            <a:off x="2558266" y="1941081"/>
            <a:ext cx="6096000" cy="707886"/>
          </a:xfrm>
          <a:prstGeom prst="rect">
            <a:avLst/>
          </a:prstGeom>
          <a:noFill/>
        </p:spPr>
        <p:txBody>
          <a:bodyPr wrap="square">
            <a:spAutoFit/>
          </a:bodyPr>
          <a:lstStyle/>
          <a:p>
            <a:pPr algn="ctr">
              <a:spcAft>
                <a:spcPts val="400"/>
              </a:spcAft>
            </a:pPr>
            <a:r>
              <a:rPr lang="fr-FR" sz="4000" b="1" kern="100" dirty="0">
                <a:solidFill>
                  <a:srgbClr val="FFFF00"/>
                </a:solidFill>
                <a:latin typeface="Book Antiqua" panose="02040602050305030304" pitchFamily="18" charset="0"/>
                <a:ea typeface="Calibri" panose="020F0502020204030204" pitchFamily="34" charset="0"/>
                <a:cs typeface="Times New Roman" panose="02020603050405020304" pitchFamily="18" charset="0"/>
              </a:rPr>
              <a:t>A </a:t>
            </a:r>
            <a:r>
              <a:rPr lang="fr-FR" sz="4000" b="1" kern="100" dirty="0" err="1">
                <a:solidFill>
                  <a:srgbClr val="FFFF00"/>
                </a:solidFill>
                <a:latin typeface="Book Antiqua" panose="02040602050305030304" pitchFamily="18" charset="0"/>
                <a:ea typeface="Calibri" panose="020F0502020204030204" pitchFamily="34" charset="0"/>
                <a:cs typeface="Times New Roman" panose="02020603050405020304" pitchFamily="18" charset="0"/>
              </a:rPr>
              <a:t>wink</a:t>
            </a:r>
            <a:r>
              <a:rPr lang="fr-FR" sz="4000" b="1" kern="100" dirty="0">
                <a:solidFill>
                  <a:srgbClr val="FFFF00"/>
                </a:solidFill>
                <a:latin typeface="Book Antiqua" panose="02040602050305030304" pitchFamily="18" charset="0"/>
                <a:ea typeface="Calibri" panose="020F0502020204030204" pitchFamily="34" charset="0"/>
                <a:cs typeface="Times New Roman" panose="02020603050405020304" pitchFamily="18" charset="0"/>
              </a:rPr>
              <a:t> </a:t>
            </a:r>
            <a:r>
              <a:rPr lang="fr-FR" sz="4000" b="1" kern="100" dirty="0" err="1">
                <a:solidFill>
                  <a:srgbClr val="FFFF00"/>
                </a:solidFill>
                <a:latin typeface="Book Antiqua" panose="02040602050305030304" pitchFamily="18" charset="0"/>
                <a:ea typeface="Calibri" panose="020F0502020204030204" pitchFamily="34" charset="0"/>
                <a:cs typeface="Times New Roman" panose="02020603050405020304" pitchFamily="18" charset="0"/>
              </a:rPr>
              <a:t>from</a:t>
            </a:r>
            <a:r>
              <a:rPr lang="fr-FR" sz="4000" b="1" kern="100" dirty="0">
                <a:solidFill>
                  <a:srgbClr val="FFFF00"/>
                </a:solidFill>
                <a:latin typeface="Book Antiqua" panose="02040602050305030304" pitchFamily="18" charset="0"/>
                <a:ea typeface="Calibri" panose="020F0502020204030204" pitchFamily="34" charset="0"/>
                <a:cs typeface="Times New Roman" panose="02020603050405020304" pitchFamily="18" charset="0"/>
              </a:rPr>
              <a:t> </a:t>
            </a:r>
            <a:r>
              <a:rPr lang="fr-FR" sz="4000" b="1" kern="100" dirty="0" err="1">
                <a:solidFill>
                  <a:srgbClr val="FFFF00"/>
                </a:solidFill>
                <a:latin typeface="Book Antiqua" panose="02040602050305030304" pitchFamily="18" charset="0"/>
                <a:ea typeface="Calibri" panose="020F0502020204030204" pitchFamily="34" charset="0"/>
                <a:cs typeface="Times New Roman" panose="02020603050405020304" pitchFamily="18" charset="0"/>
              </a:rPr>
              <a:t>heaven</a:t>
            </a:r>
            <a:endParaRPr lang="fr-RE" sz="4000" kern="1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301946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p:nvSpPr>
          <p:cNvPr id="6151" name="Rectangle 6150">
            <a:extLst>
              <a:ext uri="{FF2B5EF4-FFF2-40B4-BE49-F238E27FC236}">
                <a16:creationId xmlns:a16="http://schemas.microsoft.com/office/drawing/2014/main" xmlns="" id="{46F162CF-573F-4639-AF5E-5FED4D67E52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34277" y="609600"/>
            <a:ext cx="9659904" cy="5604933"/>
          </a:xfrm>
          <a:prstGeom prst="rect">
            <a:avLst/>
          </a:prstGeom>
          <a:solidFill>
            <a:srgbClr val="FFFFFF"/>
          </a:solidFill>
          <a:ln>
            <a:noFill/>
          </a:ln>
          <a:effectLst>
            <a:outerShdw blurRad="76200" dist="63500" dir="5040000" algn="ctr" rotWithShape="0">
              <a:srgbClr val="000000">
                <a:alpha val="41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46" name="Picture 2" descr="Pierre - Galates 2.11 (John MacArthur ...">
            <a:extLst>
              <a:ext uri="{FF2B5EF4-FFF2-40B4-BE49-F238E27FC236}">
                <a16:creationId xmlns:a16="http://schemas.microsoft.com/office/drawing/2014/main" xmlns="" id="{4AF8FE2E-198D-829E-E998-102420FF7C77}"/>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130241" y="931333"/>
            <a:ext cx="8667972" cy="4961466"/>
          </a:xfrm>
          <a:prstGeom prst="rect">
            <a:avLst/>
          </a:prstGeom>
          <a:noFill/>
          <a:ln>
            <a:noFill/>
          </a:ln>
          <a:effectLst/>
          <a:extLst>
            <a:ext uri="{909E8E84-426E-40DD-AFC4-6F175D3DCCD1}">
              <a14:hiddenFill xmlns:a14="http://schemas.microsoft.com/office/drawing/2010/main">
                <a:solidFill>
                  <a:srgbClr val="FFFFFF"/>
                </a:solidFill>
              </a14:hiddenFill>
            </a:ext>
          </a:extLst>
        </p:spPr>
      </p:pic>
      <p:pic>
        <p:nvPicPr>
          <p:cNvPr id="6153" name="Picture 6152">
            <a:extLst>
              <a:ext uri="{FF2B5EF4-FFF2-40B4-BE49-F238E27FC236}">
                <a16:creationId xmlns:a16="http://schemas.microsoft.com/office/drawing/2014/main" xmlns="" id="{5DE918B2-3C9B-4C0E-9303-1C05C39F1EC2}"/>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4">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155" name="Rectangle 6154">
            <a:extLst>
              <a:ext uri="{FF2B5EF4-FFF2-40B4-BE49-F238E27FC236}">
                <a16:creationId xmlns:a16="http://schemas.microsoft.com/office/drawing/2014/main" xmlns="" id="{13D5C902-E4C0-4AFC-9EFC-3D1605AC5BA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FR"/>
          </a:p>
        </p:txBody>
      </p:sp>
    </p:spTree>
    <p:extLst>
      <p:ext uri="{BB962C8B-B14F-4D97-AF65-F5344CB8AC3E}">
        <p14:creationId xmlns:p14="http://schemas.microsoft.com/office/powerpoint/2010/main" val="1317775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La Transfiguration du Seigneur — Doyenné 02 / Banlieue - Val de l'Ognon">
            <a:extLst>
              <a:ext uri="{FF2B5EF4-FFF2-40B4-BE49-F238E27FC236}">
                <a16:creationId xmlns:a16="http://schemas.microsoft.com/office/drawing/2014/main" xmlns="" id="{987FD46F-5D5D-5D67-6454-8FC539A6D9D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3492"/>
          <a:stretch/>
        </p:blipFill>
        <p:spPr bwMode="auto">
          <a:xfrm>
            <a:off x="754743" y="319314"/>
            <a:ext cx="10682514" cy="61830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74095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Picture 4" descr="La Transfiguration du Seigneur — Doyenné 02 / Banlieue - Val de l'Ognon">
            <a:extLst>
              <a:ext uri="{FF2B5EF4-FFF2-40B4-BE49-F238E27FC236}">
                <a16:creationId xmlns:a16="http://schemas.microsoft.com/office/drawing/2014/main" xmlns="" id="{6E6DD811-C071-303D-8A35-258D95B7D14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49143" y="585195"/>
            <a:ext cx="5442857" cy="5380176"/>
          </a:xfrm>
          <a:prstGeom prst="rect">
            <a:avLst/>
          </a:prstGeom>
          <a:noFill/>
          <a:extLst>
            <a:ext uri="{909E8E84-426E-40DD-AFC4-6F175D3DCCD1}">
              <a14:hiddenFill xmlns:a14="http://schemas.microsoft.com/office/drawing/2010/main">
                <a:solidFill>
                  <a:srgbClr val="FFFFFF"/>
                </a:solidFill>
              </a14:hiddenFill>
            </a:ext>
          </a:extLst>
        </p:spPr>
      </p:pic>
      <p:sp>
        <p:nvSpPr>
          <p:cNvPr id="3" name="ZoneTexte 2">
            <a:extLst>
              <a:ext uri="{FF2B5EF4-FFF2-40B4-BE49-F238E27FC236}">
                <a16:creationId xmlns:a16="http://schemas.microsoft.com/office/drawing/2014/main" xmlns="" id="{ED8C172A-E0A5-676C-C957-D16411B4A936}"/>
              </a:ext>
            </a:extLst>
          </p:cNvPr>
          <p:cNvSpPr txBox="1"/>
          <p:nvPr/>
        </p:nvSpPr>
        <p:spPr>
          <a:xfrm>
            <a:off x="496867" y="758945"/>
            <a:ext cx="6004141" cy="4893647"/>
          </a:xfrm>
          <a:prstGeom prst="rect">
            <a:avLst/>
          </a:prstGeom>
          <a:noFill/>
        </p:spPr>
        <p:txBody>
          <a:bodyPr wrap="square">
            <a:spAutoFit/>
          </a:bodyPr>
          <a:lstStyle/>
          <a:p>
            <a:pPr algn="just"/>
            <a:r>
              <a:rPr lang="fr-FR" sz="2400" dirty="0">
                <a:effectLst/>
                <a:latin typeface="Book Antiqua" panose="02040602050305030304" pitchFamily="18" charset="0"/>
                <a:ea typeface="Calibri" panose="020F0502020204030204" pitchFamily="34" charset="0"/>
                <a:cs typeface="Times New Roman" panose="02020603050405020304" pitchFamily="18" charset="0"/>
              </a:rPr>
              <a:t>« </a:t>
            </a:r>
            <a:r>
              <a:rPr lang="en-US" sz="2400" dirty="0">
                <a:latin typeface="Book Antiqua" panose="02040602050305030304" pitchFamily="18" charset="0"/>
                <a:ea typeface="Calibri" panose="020F0502020204030204" pitchFamily="34" charset="0"/>
                <a:cs typeface="Times New Roman" panose="02020603050405020304" pitchFamily="18" charset="0"/>
              </a:rPr>
              <a:t>By standing beside Jesus, he bore witness to the latter's victory over sin and death. Elijah, who had been transported to heaven without passing through death, prefigured those who would be found alive on earth at the second coming of Christ [...] Thus the </a:t>
            </a:r>
            <a:r>
              <a:rPr lang="en-US" sz="2400" dirty="0" err="1">
                <a:latin typeface="Book Antiqua" panose="02040602050305030304" pitchFamily="18" charset="0"/>
                <a:ea typeface="Calibri" panose="020F0502020204030204" pitchFamily="34" charset="0"/>
                <a:cs typeface="Times New Roman" panose="02020603050405020304" pitchFamily="18" charset="0"/>
              </a:rPr>
              <a:t>Saviour's</a:t>
            </a:r>
            <a:r>
              <a:rPr lang="en-US" sz="2400" dirty="0">
                <a:latin typeface="Book Antiqua" panose="02040602050305030304" pitchFamily="18" charset="0"/>
                <a:ea typeface="Calibri" panose="020F0502020204030204" pitchFamily="34" charset="0"/>
                <a:cs typeface="Times New Roman" panose="02020603050405020304" pitchFamily="18" charset="0"/>
              </a:rPr>
              <a:t> promise to the disciples was fulfilled. The future kingdom of glory was shown in miniature on the mountain: Christ the King, Moses the representative of the risen ones, Elijah the representative of the transformed saints</a:t>
            </a:r>
            <a:r>
              <a:rPr lang="en-US" sz="2400" dirty="0" smtClean="0">
                <a:latin typeface="Book Antiqua" panose="02040602050305030304" pitchFamily="18" charset="0"/>
                <a:ea typeface="Calibri" panose="020F0502020204030204" pitchFamily="34" charset="0"/>
                <a:cs typeface="Times New Roman" panose="02020603050405020304" pitchFamily="18" charset="0"/>
              </a:rPr>
              <a:t>... </a:t>
            </a:r>
            <a:r>
              <a:rPr lang="fr-FR" sz="2400" dirty="0">
                <a:effectLst/>
                <a:latin typeface="Book Antiqua" panose="02040602050305030304" pitchFamily="18" charset="0"/>
                <a:ea typeface="Calibri" panose="020F0502020204030204" pitchFamily="34" charset="0"/>
                <a:cs typeface="Times New Roman" panose="02020603050405020304" pitchFamily="18" charset="0"/>
              </a:rPr>
              <a:t> ».(</a:t>
            </a:r>
            <a:r>
              <a:rPr lang="fr-FR" sz="1600" dirty="0">
                <a:effectLst/>
                <a:latin typeface="Book Antiqua" panose="02040602050305030304" pitchFamily="18" charset="0"/>
                <a:ea typeface="Calibri" panose="020F0502020204030204" pitchFamily="34" charset="0"/>
                <a:cs typeface="Times New Roman" panose="02020603050405020304" pitchFamily="18" charset="0"/>
              </a:rPr>
              <a:t> E.WHITE, Jésus-Christ, p. 418-419)</a:t>
            </a:r>
            <a:r>
              <a:rPr lang="fr-RE" sz="2400" dirty="0">
                <a:effectLst/>
              </a:rPr>
              <a:t> </a:t>
            </a:r>
            <a:endParaRPr lang="fr-FR" sz="2400" dirty="0"/>
          </a:p>
        </p:txBody>
      </p:sp>
    </p:spTree>
    <p:extLst>
      <p:ext uri="{BB962C8B-B14F-4D97-AF65-F5344CB8AC3E}">
        <p14:creationId xmlns:p14="http://schemas.microsoft.com/office/powerpoint/2010/main" val="179833447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heme/theme1.xml><?xml version="1.0" encoding="utf-8"?>
<a:theme xmlns:a="http://schemas.openxmlformats.org/drawingml/2006/main" name="Berli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Berlin</Template>
  <TotalTime>4269</TotalTime>
  <Words>3764</Words>
  <Application>Microsoft Office PowerPoint</Application>
  <PresentationFormat>Grand écran</PresentationFormat>
  <Paragraphs>227</Paragraphs>
  <Slides>49</Slides>
  <Notes>42</Notes>
  <HiddenSlides>0</HiddenSlides>
  <MMClips>0</MMClips>
  <ScaleCrop>false</ScaleCrop>
  <HeadingPairs>
    <vt:vector size="6" baseType="variant">
      <vt:variant>
        <vt:lpstr>Polices utilisées</vt:lpstr>
      </vt:variant>
      <vt:variant>
        <vt:i4>11</vt:i4>
      </vt:variant>
      <vt:variant>
        <vt:lpstr>Thème</vt:lpstr>
      </vt:variant>
      <vt:variant>
        <vt:i4>1</vt:i4>
      </vt:variant>
      <vt:variant>
        <vt:lpstr>Titres des diapositives</vt:lpstr>
      </vt:variant>
      <vt:variant>
        <vt:i4>49</vt:i4>
      </vt:variant>
    </vt:vector>
  </HeadingPairs>
  <TitlesOfParts>
    <vt:vector size="61" baseType="lpstr">
      <vt:lpstr>Aptos</vt:lpstr>
      <vt:lpstr>Arial</vt:lpstr>
      <vt:lpstr>Book Antiqua</vt:lpstr>
      <vt:lpstr>Calibri</vt:lpstr>
      <vt:lpstr>Calibri Light</vt:lpstr>
      <vt:lpstr>Noto Sans</vt:lpstr>
      <vt:lpstr>Optima</vt:lpstr>
      <vt:lpstr>Rockney Light</vt:lpstr>
      <vt:lpstr>Times New Roman</vt:lpstr>
      <vt:lpstr>Trebuchet MS</vt:lpstr>
      <vt:lpstr>Wingdings</vt:lpstr>
      <vt:lpstr>Berlin</vt:lpstr>
      <vt:lpstr>The Cross: Punishment or Sacrifice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Why do we need a sacrificial death?</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Regular/daily service Leviticus 4</vt:lpstr>
      <vt:lpstr>The annual service: the day of atonement  (Leviticus 16)</vt:lpstr>
      <vt:lpstr>The annual service (Leviticus 16)</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 Why do we need a sacrificial death?</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croix : punition ou sacrifice</dc:title>
  <dc:creator>Daniel Jennah</dc:creator>
  <cp:lastModifiedBy>VERO</cp:lastModifiedBy>
  <cp:revision>43</cp:revision>
  <dcterms:created xsi:type="dcterms:W3CDTF">2024-09-09T18:52:19Z</dcterms:created>
  <dcterms:modified xsi:type="dcterms:W3CDTF">2025-02-05T15:34:09Z</dcterms:modified>
</cp:coreProperties>
</file>